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6" r:id="rId10"/>
    <p:sldId id="267" r:id="rId11"/>
    <p:sldId id="268" r:id="rId12"/>
    <p:sldId id="269" r:id="rId13"/>
    <p:sldId id="262" r:id="rId14"/>
    <p:sldId id="263" r:id="rId15"/>
    <p:sldId id="270" r:id="rId16"/>
    <p:sldId id="272" r:id="rId17"/>
    <p:sldId id="277" r:id="rId18"/>
    <p:sldId id="278" r:id="rId19"/>
    <p:sldId id="265" r:id="rId20"/>
    <p:sldId id="273" r:id="rId21"/>
    <p:sldId id="274" r:id="rId22"/>
    <p:sldId id="276" r:id="rId23"/>
  </p:sldIdLst>
  <p:sldSz cx="14630400" cy="8229600"/>
  <p:notesSz cx="8229600" cy="14630400"/>
  <p:embeddedFontLst>
    <p:embeddedFont>
      <p:font typeface="SimSun" panose="02010600030101010101" pitchFamily="2" charset="-122"/>
      <p:regular r:id="rId27"/>
    </p:embeddedFont>
    <p:embeddedFont>
      <p:font typeface="Century" panose="02040604050505020304" pitchFamily="18" charset="0"/>
      <p:regular r:id="rId28"/>
    </p:embeddedFont>
    <p:embeddedFont>
      <p:font typeface="Barlow Bold" panose="00000800000000000000" pitchFamily="34" charset="-122"/>
      <p:bold r:id="rId29"/>
    </p:embeddedFont>
    <p:embeddedFont>
      <p:font typeface="Barlow Bold" panose="00000800000000000000" pitchFamily="34" charset="-120"/>
      <p:bold r:id="rId30"/>
    </p:embeddedFont>
    <p:embeddedFont>
      <p:font typeface="Montserrat" panose="00000500000000000000" pitchFamily="34" charset="-122"/>
      <p:regular r:id="rId31"/>
    </p:embeddedFont>
    <p:embeddedFont>
      <p:font typeface="Montserrat" panose="00000500000000000000" pitchFamily="34" charset="-120"/>
      <p:regular r:id="rId32"/>
    </p:embeddedFont>
    <p:embeddedFont>
      <p:font typeface="Barlow Bold" panose="00000800000000000000" pitchFamily="34" charset="0"/>
      <p:bold r:id="rId33"/>
    </p:embeddedFont>
    <p:embeddedFont>
      <p:font typeface="Montserrat" panose="00000500000000000000" pitchFamily="34" charset="0"/>
      <p:regular r:id="rId34"/>
    </p:embeddedFont>
    <p:embeddedFont>
      <p:font typeface="Calibri" panose="020F0502020204030204"/>
      <p:regular r:id="rId35"/>
      <p:bold r:id="rId36"/>
      <p:italic r:id="rId37"/>
      <p:boldItalic r:id="rId38"/>
    </p:embeddedFont>
    <p:embeddedFont>
      <p:font typeface="Segoe UI" panose="020B0502040204020203" pitchFamily="34" charset="0"/>
      <p:regular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72" d="100"/>
          <a:sy n="72" d="100"/>
        </p:scale>
        <p:origin x="523" y="67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8" Type="http://schemas.openxmlformats.org/officeDocument/2006/relationships/font" Target="fonts/font12.fntdata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50720" cy="822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9301" y="1436370"/>
            <a:ext cx="13131800" cy="129921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1840" y="2907030"/>
            <a:ext cx="13139421" cy="210312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FDEA9-29B0-4000-9A8A-EA5137E778F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28600"/>
            <a:ext cx="3291840" cy="712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28600"/>
            <a:ext cx="9631680" cy="712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6"/>
            <a:ext cx="12618720" cy="1800224"/>
          </a:xfrm>
        </p:spPr>
        <p:txBody>
          <a:bodyPr/>
          <a:lstStyle>
            <a:lvl1pPr marL="0" indent="0">
              <a:buNone/>
              <a:defRPr sz="2880"/>
            </a:lvl1pPr>
            <a:lvl2pPr marL="548640" indent="0">
              <a:buNone/>
              <a:defRPr sz="2400"/>
            </a:lvl2pPr>
            <a:lvl3pPr marL="1097280" indent="0">
              <a:buNone/>
              <a:defRPr sz="216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409700"/>
            <a:ext cx="646176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409700"/>
            <a:ext cx="646176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81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81" y="2017396"/>
            <a:ext cx="6189979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8381" y="3006090"/>
            <a:ext cx="6189979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20461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20461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81" y="548640"/>
            <a:ext cx="4719320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461" y="1184910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381" y="2468880"/>
            <a:ext cx="4719320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81" y="548640"/>
            <a:ext cx="4719320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20461" y="1184910"/>
            <a:ext cx="7406640" cy="58483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381" y="2468880"/>
            <a:ext cx="4719320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4650720" cy="822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731520" y="228600"/>
            <a:ext cx="13167360" cy="699136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731520" y="1409700"/>
            <a:ext cx="13167360" cy="5943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68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68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68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32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11480" indent="-411480" algn="l" rtl="0" fontAlgn="base">
        <a:spcBef>
          <a:spcPct val="24000"/>
        </a:spcBef>
        <a:spcAft>
          <a:spcPct val="0"/>
        </a:spcAft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fontAlgn="base">
        <a:spcBef>
          <a:spcPct val="24000"/>
        </a:spcBef>
        <a:spcAft>
          <a:spcPct val="0"/>
        </a:spcAft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fontAlgn="base">
        <a:spcBef>
          <a:spcPct val="24000"/>
        </a:spcBef>
        <a:spcAft>
          <a:spcPct val="0"/>
        </a:spcAft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fontAlgn="base">
        <a:spcBef>
          <a:spcPct val="24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fontAlgn="base">
        <a:spcBef>
          <a:spcPct val="24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emf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hyperlink" Target="https://docs.cntd.ru/document/573500115" TargetMode="Externa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3" name="Text 0"/>
          <p:cNvSpPr/>
          <p:nvPr/>
        </p:nvSpPr>
        <p:spPr>
          <a:xfrm>
            <a:off x="3529284" y="697739"/>
            <a:ext cx="10048236" cy="29598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Модель календарно-тематического плана в контексте снижения бюрократической нагрузки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049755" y="5090673"/>
            <a:ext cx="762738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Ориентир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для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планирования образовательного процесса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847205" y="6225540"/>
            <a:ext cx="7060565" cy="2698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ru-RU" altLang="en-US" sz="2400" b="1" dirty="0">
                <a:solidFill>
                  <a:srgbClr val="384653"/>
                </a:solidFill>
                <a:latin typeface="Times New Roman" panose="02020603050405020304" pitchFamily="18" charset="0"/>
                <a:ea typeface="Montserrat" panose="00000500000000000000" pitchFamily="34" charset="-122"/>
                <a:cs typeface="Times New Roman" panose="02020603050405020304" pitchFamily="18" charset="0"/>
              </a:rPr>
              <a:t>Аблятипова Д.Д</a:t>
            </a:r>
            <a:r>
              <a:rPr lang="ru-RU" altLang="en-US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.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847155" y="5770781"/>
            <a:ext cx="762738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</a:t>
            </a:r>
            <a:r>
              <a:rPr lang="en-US" sz="2400" b="1" dirty="0">
                <a:solidFill>
                  <a:srgbClr val="384653"/>
                </a:solidFill>
                <a:latin typeface="Times New Roman" panose="02020603050405020304" pitchFamily="18" charset="0"/>
                <a:ea typeface="Montserrat" panose="00000500000000000000" pitchFamily="34" charset="-122"/>
                <a:cs typeface="Times New Roman" panose="02020603050405020304" pitchFamily="18" charset="0"/>
              </a:rPr>
              <a:t>старший воспитатель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57930" y="7410893"/>
            <a:ext cx="762738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endParaRPr lang="en-US" b="1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4" name="Text 0"/>
          <p:cNvSpPr/>
          <p:nvPr/>
        </p:nvSpPr>
        <p:spPr>
          <a:xfrm>
            <a:off x="1074182" y="11620"/>
            <a:ext cx="12797909" cy="623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4900"/>
              </a:lnSpc>
            </a:pPr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Модель содержания КТП</a:t>
            </a:r>
            <a:endParaRPr lang="ru-RU" sz="400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  <a:cs typeface="Barlow Bold" panose="00000800000000000000" pitchFamily="34" charset="-120"/>
            </a:endParaRPr>
          </a:p>
          <a:p>
            <a:pPr marL="0" indent="0" algn="ctr">
              <a:lnSpc>
                <a:spcPts val="4900"/>
              </a:lnSpc>
              <a:buNone/>
            </a:pPr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</a:rPr>
              <a:t>подготовительная группа (6-7 лет)</a:t>
            </a:r>
            <a:endParaRPr lang="en-US" sz="40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8283" y="1226634"/>
          <a:ext cx="13499513" cy="6730236"/>
        </p:xfrm>
        <a:graphic>
          <a:graphicData uri="http://schemas.openxmlformats.org/drawingml/2006/table">
            <a:tbl>
              <a:tblPr/>
              <a:tblGrid>
                <a:gridCol w="3545036"/>
                <a:gridCol w="5309032"/>
                <a:gridCol w="988868"/>
                <a:gridCol w="1200540"/>
                <a:gridCol w="637179"/>
                <a:gridCol w="637179"/>
                <a:gridCol w="521329"/>
                <a:gridCol w="660350"/>
              </a:tblGrid>
              <a:tr h="72385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Образовательная область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Подраздел образовательной области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Неделя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Месяц (4 недели)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Год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(9 месяцев, 36 недель)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102631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Кол-во (раз)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</a:t>
                      </a:r>
                      <a:r>
                        <a:rPr lang="ru-RU" sz="14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продолж</a:t>
                      </a: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Общее количество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 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Общее количество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 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Социально-коммуникативное развитие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Социальные отношения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мин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Трудовое воспитание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Формирование основ безопасного поведения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Познавательное развитие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Математические представления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60 мин 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72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Окружающий мир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Природа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Речевое развитие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Формирование словаря, связная речь, грамматический строй и звуковая культура речи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Подготовка к обучению грамоте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Художественно-эстетическое развитие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Рисование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мин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Лепка/аппликация (чередуется)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мин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Музыкальная деятельность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60 мин 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72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Физическое развитие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60 мин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72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ВСЕГО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2922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 ч. 30 мин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60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540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270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53" marR="29223" marT="29223" marB="2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2" name="Text 0"/>
          <p:cNvSpPr/>
          <p:nvPr/>
        </p:nvSpPr>
        <p:spPr>
          <a:xfrm>
            <a:off x="758309" y="501805"/>
            <a:ext cx="13113782" cy="12470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8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Гибкость модели: </a:t>
            </a:r>
            <a:endParaRPr lang="ru-RU" sz="480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  <a:cs typeface="Barlow Bold" panose="00000800000000000000" pitchFamily="34" charset="-120"/>
            </a:endParaRPr>
          </a:p>
          <a:p>
            <a:pPr marL="0" indent="0" algn="ctr">
              <a:lnSpc>
                <a:spcPts val="4900"/>
              </a:lnSpc>
              <a:buNone/>
            </a:pPr>
            <a:r>
              <a:rPr lang="en-US" sz="4800" b="1" u="sng" dirty="0" err="1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Где</a:t>
            </a:r>
            <a:r>
              <a:rPr lang="en-US" sz="48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 возможна ваша вариативность?</a:t>
            </a:r>
            <a:endParaRPr lang="en-US" sz="48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1962910"/>
            <a:ext cx="13113782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dirty="0"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Предложенная модель не является истиной в последней инстанции. Она предоставляет пространство для гибкости и адаптации, позволяя педагогам учитывать специфику своей группы и образовательного процесса.</a:t>
            </a:r>
            <a:endParaRPr lang="en-US" sz="2800" b="1" dirty="0">
              <a:latin typeface="Century" panose="020406040505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561142" y="3380780"/>
            <a:ext cx="6462117" cy="3094196"/>
          </a:xfrm>
          <a:prstGeom prst="roundRect">
            <a:avLst>
              <a:gd name="adj" fmla="val 9190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256561" y="3646449"/>
            <a:ext cx="3893463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Если модель вам не подходит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955477" y="4404732"/>
            <a:ext cx="6067782" cy="12130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Например, в вашем детском саду 3 физ-ры (зал + </a:t>
            </a:r>
            <a:r>
              <a:rPr lang="en-US" sz="2400" dirty="0" err="1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улица</a:t>
            </a:r>
            <a:r>
              <a:rPr lang="en-US" sz="24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)</a:t>
            </a:r>
            <a:r>
              <a:rPr lang="ru-RU" sz="24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или </a:t>
            </a:r>
            <a:r>
              <a:rPr lang="en-US" sz="24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2 рисования. Или вы привыкли выделать в занятие народное прикладное творчество. Как подстроить модель под себя? 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7409974" y="3380780"/>
            <a:ext cx="6462117" cy="3094196"/>
          </a:xfrm>
          <a:prstGeom prst="roundRect">
            <a:avLst>
              <a:gd name="adj" fmla="val 9190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7607141" y="3490596"/>
            <a:ext cx="5046226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Ваши </a:t>
            </a:r>
            <a:r>
              <a:rPr lang="en-US" sz="2400" b="1" dirty="0" err="1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приоритеты</a:t>
            </a:r>
            <a:r>
              <a:rPr lang="en-US" sz="24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/</a:t>
            </a:r>
            <a:endParaRPr lang="ru-RU" sz="2400" b="1" dirty="0">
              <a:solidFill>
                <a:srgbClr val="384653"/>
              </a:solidFill>
              <a:latin typeface="Century" panose="02040604050505020304" pitchFamily="18" charset="0"/>
              <a:ea typeface="Barlow Bold" panose="00000800000000000000" pitchFamily="34" charset="-122"/>
              <a:cs typeface="Barlow Bold" panose="00000800000000000000" pitchFamily="34" charset="-120"/>
            </a:endParaRPr>
          </a:p>
          <a:p>
            <a:pPr marL="0" indent="0" algn="ctr">
              <a:lnSpc>
                <a:spcPts val="2450"/>
              </a:lnSpc>
              <a:buNone/>
            </a:pPr>
            <a:r>
              <a:rPr lang="ru-RU" sz="24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</a:rPr>
              <a:t>Необходимость для образовательного</a:t>
            </a:r>
            <a:endParaRPr lang="ru-RU" sz="2400" b="1" dirty="0">
              <a:solidFill>
                <a:srgbClr val="384653"/>
              </a:solidFill>
              <a:latin typeface="Century" panose="02040604050505020304" pitchFamily="18" charset="0"/>
              <a:ea typeface="Barlow Bold" panose="00000800000000000000" pitchFamily="34" charset="-122"/>
            </a:endParaRPr>
          </a:p>
          <a:p>
            <a:pPr marL="0" indent="0" algn="ctr">
              <a:lnSpc>
                <a:spcPts val="2450"/>
              </a:lnSpc>
              <a:buNone/>
            </a:pPr>
            <a:r>
              <a:rPr lang="ru-RU" sz="24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</a:rPr>
              <a:t>процесса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607141" y="4572002"/>
            <a:ext cx="6067782" cy="15162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1 зан/нед по математическим представлениям вместо двух (выдать часть содержания через рппс. дид игры, проекты) или занятие по трудовому воспитанию перенести в режимные моменты (выдать содержание через культурные практики и традиции группы)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58309" y="6991469"/>
            <a:ext cx="13113782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Главное:</a:t>
            </a:r>
            <a:r>
              <a:rPr lang="en-US" sz="20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Не нарушать СанПиН и достигать целевых ориентиров ФОП ДО. Вариативность должна быть педагогически оправданной.</a:t>
            </a:r>
            <a:endParaRPr lang="en-US" sz="2000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2" name="Text 0"/>
          <p:cNvSpPr/>
          <p:nvPr/>
        </p:nvSpPr>
        <p:spPr>
          <a:xfrm>
            <a:off x="2364059" y="414338"/>
            <a:ext cx="11049284" cy="495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От модели к практике: Календарно-тематический план (КТП)</a:t>
            </a:r>
            <a:endParaRPr lang="en-US" sz="31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47660" y="1271588"/>
            <a:ext cx="12265813" cy="4822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Календарно-тематический план (КТП) — это ваш основной инструмент для </a:t>
            </a:r>
            <a:r>
              <a:rPr lang="en-US" dirty="0" err="1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реализации</a:t>
            </a:r>
            <a:r>
              <a:rPr lang="en-US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</a:t>
            </a:r>
            <a:r>
              <a:rPr lang="ru-RU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данной </a:t>
            </a:r>
            <a:r>
              <a:rPr lang="en-US" dirty="0" err="1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модел</a:t>
            </a:r>
            <a:r>
              <a:rPr lang="ru-RU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и</a:t>
            </a:r>
            <a:r>
              <a:rPr lang="en-US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.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02694" y="1904405"/>
            <a:ext cx="2379345" cy="2972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850" dirty="0">
              <a:latin typeface="Century" panose="020406040505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02694" y="2352318"/>
            <a:ext cx="6528673" cy="21699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>
              <a:latin typeface="Century" panose="020406040505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02694" y="4672846"/>
            <a:ext cx="3817025" cy="2972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850" dirty="0">
              <a:latin typeface="Century" panose="020406040505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02694" y="5120759"/>
            <a:ext cx="6528673" cy="2411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endParaRPr lang="en-US" sz="1150" dirty="0">
              <a:latin typeface="Century" panose="020406040505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02694" y="5414486"/>
            <a:ext cx="6528673" cy="2411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endParaRPr lang="en-US" sz="1150" dirty="0">
              <a:latin typeface="Century" panose="020406040505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2694" y="5708213"/>
            <a:ext cx="6528673" cy="2411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endParaRPr lang="en-US" sz="1150" dirty="0">
              <a:latin typeface="Century" panose="020406040505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2694" y="6001941"/>
            <a:ext cx="6528673" cy="2411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endParaRPr lang="en-US" sz="1150" dirty="0">
              <a:latin typeface="Century" panose="020406040505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02694" y="6295668"/>
            <a:ext cx="6528673" cy="2411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endParaRPr lang="en-US" sz="1150" dirty="0">
              <a:latin typeface="Century" panose="020406040505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02694" y="6589395"/>
            <a:ext cx="6528673" cy="2411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endParaRPr lang="en-US" sz="1150" dirty="0">
              <a:latin typeface="Century" panose="020406040505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02694" y="6883122"/>
            <a:ext cx="6528673" cy="2411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endParaRPr lang="en-US" sz="1150" dirty="0">
              <a:latin typeface="Century" panose="020406040505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02694" y="7259836"/>
            <a:ext cx="6528673" cy="2411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>
              <a:latin typeface="Century" panose="020406040505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216012" y="1753791"/>
          <a:ext cx="12565850" cy="586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850"/>
              </a:tblGrid>
              <a:tr h="3268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Что должен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 содержать КТП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Barlow Bold" panose="00000800000000000000" pitchFamily="34" charset="-122"/>
                        <a:cs typeface="Barlow Bold" panose="000008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u="sng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u="sng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Календарно-тематический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1" u="sng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план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1" u="sng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включает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в </a:t>
                      </a:r>
                      <a:r>
                        <a:rPr lang="en-US" sz="1800" b="1" u="sng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себя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1" u="sng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информацию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о:</a:t>
                      </a:r>
                      <a:endParaRPr lang="ru-RU" sz="1800" b="1" u="sng" dirty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Montserrat" panose="00000500000000000000" pitchFamily="34" charset="-122"/>
                        <a:cs typeface="Montserrat" panose="000005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−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предусмотренных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образовательной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программой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темах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указанных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в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соответствии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с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направлениями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развития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ребенка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и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предполагаемыми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сроками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их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изучения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;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Montserrat" panose="00000500000000000000" pitchFamily="34" charset="-122"/>
                        <a:cs typeface="Montserrat" panose="000005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−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основных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элементах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содержания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каждой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темы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под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которыми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понимается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целостные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смысловому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значению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части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изучаемого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материала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;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Montserrat" panose="00000500000000000000" pitchFamily="34" charset="-122"/>
                        <a:cs typeface="Montserrat" panose="000005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−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предполагаемых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формах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проведения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занятий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.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Montserrat" panose="00000500000000000000" pitchFamily="34" charset="-122"/>
                        <a:cs typeface="Montserrat" panose="000005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Montserrat" panose="00000500000000000000" pitchFamily="34" charset="-122"/>
                        <a:cs typeface="Montserrat" panose="000005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(РАЗЪЯСНЕНИЯ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положений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приказа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Министерства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просвещения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Российской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Федерации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6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ноября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2024 г. № 779 в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части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реализации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образовательных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программ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дошкольного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образования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8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Структура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 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столбцы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шаблона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):</a:t>
                      </a:r>
                      <a:endParaRPr lang="en-US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Дата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Montserrat" panose="00000500000000000000" pitchFamily="34" charset="-122"/>
                        <a:cs typeface="Montserrat" panose="000005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Образовательная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область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/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Подраздел</a:t>
                      </a:r>
                      <a:endParaRPr lang="en-US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Тема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занятия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Montserrat" panose="00000500000000000000" pitchFamily="34" charset="-122"/>
                        <a:cs typeface="Montserrat" panose="000005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Основные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элементы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содержания</a:t>
                      </a:r>
                      <a:endParaRPr lang="en-US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Форма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проведения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Отметка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о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выполнении</a:t>
                      </a:r>
                      <a:endParaRPr lang="en-US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Примечания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620"/>
            <a:ext cx="14630400" cy="8229600"/>
          </a:xfrm>
          <a:prstGeom prst="rect">
            <a:avLst/>
          </a:prstGeom>
          <a:noFill/>
        </p:spPr>
      </p:pic>
      <p:sp>
        <p:nvSpPr>
          <p:cNvPr id="3" name="Text 0"/>
          <p:cNvSpPr/>
          <p:nvPr/>
        </p:nvSpPr>
        <p:spPr>
          <a:xfrm>
            <a:off x="1074182" y="11620"/>
            <a:ext cx="12797909" cy="623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</a:rPr>
              <a:t>Примерная форма КТП (</a:t>
            </a:r>
            <a:r>
              <a:rPr lang="ru-RU" sz="2400" b="1" u="sng" dirty="0" err="1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</a:rPr>
              <a:t>пустографка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</a:rPr>
              <a:t>)  с опорой на модель содержания КТП 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</a:endParaRPr>
          </a:p>
          <a:p>
            <a:pPr marL="0" indent="0" algn="ctr">
              <a:buNone/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</a:rPr>
              <a:t>Возраст 6-7 лет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</a:endParaRPr>
          </a:p>
          <a:p>
            <a:pPr marL="0" indent="0" algn="ctr">
              <a:lnSpc>
                <a:spcPts val="4900"/>
              </a:lnSpc>
              <a:buNone/>
            </a:pPr>
            <a:endParaRPr lang="en-US" sz="40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9932" y="914400"/>
          <a:ext cx="13883269" cy="6780149"/>
        </p:xfrm>
        <a:graphic>
          <a:graphicData uri="http://schemas.openxmlformats.org/drawingml/2006/table">
            <a:tbl>
              <a:tblPr/>
              <a:tblGrid>
                <a:gridCol w="1048419"/>
                <a:gridCol w="2549312"/>
                <a:gridCol w="2692781"/>
                <a:gridCol w="2129945"/>
                <a:gridCol w="1773316"/>
                <a:gridCol w="1261580"/>
                <a:gridCol w="1169814"/>
                <a:gridCol w="1258102"/>
              </a:tblGrid>
              <a:tr h="925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Дата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Образовательная область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Подраздел образовательной области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Тема занятия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Основные элементы содержания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Форма проведения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Отметка о выполнении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Примечания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7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Понедельник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01.09.2025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Социально-коммуникативное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Социальные отношения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16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Познавательное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Математические представления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4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Художественно-эстетическое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Изобразительная деятельность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Рисование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5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Вторник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02.09.2025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Речевое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Формирование словаря, связная речь, грам. строй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6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Познавательное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Окружающий мир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87">
                <a:tc vMerge="1"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Физическое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См. КТП инструктора по физической культуре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225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Среда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03.09.2025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Речевое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Подготовка к обучению грамоте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17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Познавательное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Природа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87">
                <a:tc vMerge="1"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Музыкальная деятельность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См. КТП музыкального руководителя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3135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Четверг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04.09.2025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Познавательное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Математические представления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12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Социально-коммуникативное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Трудовое воспитание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87">
                <a:tc vMerge="1"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Физическое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См. КТП инструктора по физической культуре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739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Пятница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05.09.2025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Социально-коммуникативное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Формирование основ безопасного поведения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5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Художественно-эстетическое развитие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Лепка/аппликация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23">
                <a:tc vMerge="1"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Музыкальная деятельность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864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См. КТП музыкального руководителя</a:t>
                      </a:r>
                      <a:endParaRPr lang="ru-RU" sz="12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983" marR="7864" marT="7864" marB="7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932" y="545068"/>
            <a:ext cx="20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" panose="02040604050505020304" pitchFamily="18" charset="0"/>
              </a:rPr>
              <a:t>Тема недели</a:t>
            </a:r>
            <a:endParaRPr lang="ru-RU" b="1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620"/>
            <a:ext cx="14630400" cy="8229600"/>
          </a:xfrm>
          <a:prstGeom prst="rect">
            <a:avLst/>
          </a:prstGeom>
          <a:noFill/>
        </p:spPr>
      </p:pic>
      <p:pic>
        <p:nvPicPr>
          <p:cNvPr id="6146" name="Picture 2" descr="E:\25-26 учебный год\важные документы для организации\КТП 6-7 с учетом модели Н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726" y="174802"/>
            <a:ext cx="12288644" cy="806641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996223" y="414670"/>
            <a:ext cx="327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Подготовительная группа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620"/>
            <a:ext cx="14630400" cy="82296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8" y="259990"/>
            <a:ext cx="12588949" cy="7616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5860" y="414670"/>
            <a:ext cx="327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Вторая младшая группа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620"/>
            <a:ext cx="14630400" cy="82296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0" y="78674"/>
            <a:ext cx="12493255" cy="7878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6977" y="230004"/>
            <a:ext cx="327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Средняя группа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620"/>
            <a:ext cx="14630400" cy="8229600"/>
          </a:xfrm>
          <a:prstGeom prst="rect">
            <a:avLst/>
          </a:prstGeom>
          <a:noFill/>
        </p:spPr>
      </p:pic>
      <p:sp>
        <p:nvSpPr>
          <p:cNvPr id="2" name="Text 0"/>
          <p:cNvSpPr/>
          <p:nvPr/>
        </p:nvSpPr>
        <p:spPr>
          <a:xfrm>
            <a:off x="604837" y="191453"/>
            <a:ext cx="13207365" cy="11703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365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Тема недели: </a:t>
            </a:r>
            <a:endParaRPr lang="ru-RU" sz="365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  <a:cs typeface="Barlow Bold" panose="00000800000000000000" pitchFamily="34" charset="-120"/>
            </a:endParaRPr>
          </a:p>
          <a:p>
            <a:pPr marL="0" indent="0" algn="ctr">
              <a:lnSpc>
                <a:spcPts val="4600"/>
              </a:lnSpc>
              <a:buNone/>
            </a:pPr>
            <a:r>
              <a:rPr lang="en-US" sz="3650" b="1" u="sng" dirty="0" err="1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Целостность</a:t>
            </a:r>
            <a:r>
              <a:rPr lang="en-US" sz="365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 и целесообразность - Да! </a:t>
            </a:r>
            <a:endParaRPr lang="ru-RU" sz="365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  <a:cs typeface="Barlow Bold" panose="00000800000000000000" pitchFamily="34" charset="-120"/>
            </a:endParaRPr>
          </a:p>
          <a:p>
            <a:pPr marL="0" indent="0" algn="ctr">
              <a:lnSpc>
                <a:spcPts val="4600"/>
              </a:lnSpc>
              <a:buNone/>
            </a:pPr>
            <a:r>
              <a:rPr lang="en-US" sz="3650" b="1" u="sng" dirty="0" err="1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Формальность</a:t>
            </a:r>
            <a:r>
              <a:rPr lang="en-US" sz="365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 - Нет!</a:t>
            </a:r>
            <a:endParaRPr lang="en-US" sz="365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11518" y="2302788"/>
            <a:ext cx="13207365" cy="5691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Важно понимать, что тема недели должна обеспечивать целостность образовательного процесса, но не диктовать содержание каждого занятия формально.</a:t>
            </a:r>
            <a:endParaRPr lang="en-US" sz="2400" b="1" dirty="0">
              <a:latin typeface="Century" panose="020406040505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11518" y="3338751"/>
            <a:ext cx="4283869" cy="3629620"/>
          </a:xfrm>
          <a:prstGeom prst="roundRect">
            <a:avLst>
              <a:gd name="adj" fmla="val 3023"/>
            </a:avLst>
          </a:prstGeom>
          <a:solidFill>
            <a:srgbClr val="FFFFFF"/>
          </a:solidFill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8" y="3315891"/>
            <a:ext cx="4283869" cy="9144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633" y="3071932"/>
            <a:ext cx="533638" cy="533638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772" y="3205282"/>
            <a:ext cx="213360" cy="2668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12257" y="3783449"/>
            <a:ext cx="3882390" cy="5850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Музыкальная деятельность, физическое развитие</a:t>
            </a:r>
            <a:endParaRPr lang="en-US" sz="1800" dirty="0">
              <a:latin typeface="Century" panose="020406040505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912257" y="4475202"/>
            <a:ext cx="3882390" cy="8536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Имеют свою логику программ! Не обязаны подстраивать </a:t>
            </a:r>
            <a:r>
              <a:rPr lang="en-US" sz="1400" i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все</a:t>
            </a:r>
            <a:r>
              <a:rPr lang="en-US" sz="14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под тему недели. Точечная координация - да.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5173266" y="3338751"/>
            <a:ext cx="4283869" cy="3629620"/>
          </a:xfrm>
          <a:prstGeom prst="roundRect">
            <a:avLst>
              <a:gd name="adj" fmla="val 3023"/>
            </a:avLst>
          </a:prstGeom>
          <a:solidFill>
            <a:srgbClr val="FFFFFF"/>
          </a:solidFill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66" y="3315891"/>
            <a:ext cx="4283869" cy="91440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381" y="3071932"/>
            <a:ext cx="533638" cy="533638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520" y="3205282"/>
            <a:ext cx="213360" cy="266819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5374005" y="3783449"/>
            <a:ext cx="3882390" cy="877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Подразделы "математические представления" и "подготовка к обучению грамоте"</a:t>
            </a:r>
            <a:endParaRPr lang="en-US" sz="1800" dirty="0">
              <a:latin typeface="Century" panose="02040604050505020304" pitchFamily="18" charset="0"/>
            </a:endParaRPr>
          </a:p>
        </p:txBody>
      </p:sp>
      <p:sp>
        <p:nvSpPr>
          <p:cNvPr id="15" name="Text 7"/>
          <p:cNvSpPr/>
          <p:nvPr/>
        </p:nvSpPr>
        <p:spPr>
          <a:xfrm>
            <a:off x="5374005" y="4767739"/>
            <a:ext cx="3882390" cy="17073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Требуют последовательности! Не меняем порядок звуков/чисел ради темы. </a:t>
            </a:r>
            <a:r>
              <a:rPr lang="en-US" sz="1400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Используем тему как КОНТЕКСТ и МАТЕРИАЛ:</a:t>
            </a:r>
            <a:r>
              <a:rPr lang="en-US" sz="14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считать листья, измерять стебельки, задачи про белочек, искать звук в "осенних" словах.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16" name="Shape 8"/>
          <p:cNvSpPr/>
          <p:nvPr/>
        </p:nvSpPr>
        <p:spPr>
          <a:xfrm>
            <a:off x="9635014" y="3338751"/>
            <a:ext cx="4283869" cy="3629620"/>
          </a:xfrm>
          <a:prstGeom prst="roundRect">
            <a:avLst>
              <a:gd name="adj" fmla="val 3023"/>
            </a:avLst>
          </a:prstGeom>
          <a:solidFill>
            <a:srgbClr val="FFFFFF"/>
          </a:solidFill>
        </p:spPr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014" y="3315891"/>
            <a:ext cx="4283869" cy="91440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129" y="3071932"/>
            <a:ext cx="533638" cy="533638"/>
          </a:xfrm>
          <a:prstGeom prst="rect">
            <a:avLst/>
          </a:prstGeom>
        </p:spPr>
      </p:pic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0268" y="3205282"/>
            <a:ext cx="213360" cy="266819"/>
          </a:xfrm>
          <a:prstGeom prst="rect">
            <a:avLst/>
          </a:prstGeom>
        </p:spPr>
      </p:pic>
      <p:sp>
        <p:nvSpPr>
          <p:cNvPr id="20" name="Text 9"/>
          <p:cNvSpPr/>
          <p:nvPr/>
        </p:nvSpPr>
        <p:spPr>
          <a:xfrm>
            <a:off x="9835753" y="3783449"/>
            <a:ext cx="3882390" cy="11701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Тема - вектор образовательного процесса, обеспечиваюший целостность освоения материала</a:t>
            </a:r>
            <a:endParaRPr lang="en-US" sz="1800" dirty="0">
              <a:latin typeface="Century" panose="02040604050505020304" pitchFamily="18" charset="0"/>
            </a:endParaRPr>
          </a:p>
        </p:txBody>
      </p:sp>
      <p:sp>
        <p:nvSpPr>
          <p:cNvPr id="21" name="Text 10"/>
          <p:cNvSpPr/>
          <p:nvPr/>
        </p:nvSpPr>
        <p:spPr>
          <a:xfrm>
            <a:off x="9835753" y="5060275"/>
            <a:ext cx="3882390" cy="17073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Соц-ком, Познавательное развитие (окр.мир, природа), Речевое развитие (исключая подготовку к обучению грамоте), Художественно-эстетическое развитие (ИЗО) - здесь тема естественна  и целесообразна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22" name="Text 11"/>
          <p:cNvSpPr/>
          <p:nvPr/>
        </p:nvSpPr>
        <p:spPr>
          <a:xfrm>
            <a:off x="711518" y="7168396"/>
            <a:ext cx="13207365" cy="28455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Главный принцип:</a:t>
            </a:r>
            <a:r>
              <a:rPr lang="en-US" sz="14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</a:t>
            </a:r>
            <a:r>
              <a:rPr lang="en-US" sz="1400" b="1" dirty="0">
                <a:solidFill>
                  <a:srgbClr val="F44444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ЦЕЛЕСООБРАЗНОСТЬ</a:t>
            </a:r>
            <a:r>
              <a:rPr lang="en-US" sz="14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и </a:t>
            </a:r>
            <a:r>
              <a:rPr lang="en-US" sz="1400" b="1" dirty="0">
                <a:solidFill>
                  <a:srgbClr val="F44444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ПЕДАГОГИЧЕСКАЯ ОПРАВДАННОСТЬ</a:t>
            </a:r>
            <a:r>
              <a:rPr lang="en-US" sz="14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!</a:t>
            </a:r>
            <a:endParaRPr lang="en-US" sz="1400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620"/>
            <a:ext cx="14630400" cy="8229600"/>
          </a:xfrm>
          <a:prstGeom prst="rect">
            <a:avLst/>
          </a:prstGeom>
          <a:noFill/>
        </p:spPr>
      </p:pic>
      <p:sp>
        <p:nvSpPr>
          <p:cNvPr id="3" name="Text 0"/>
          <p:cNvSpPr/>
          <p:nvPr/>
        </p:nvSpPr>
        <p:spPr>
          <a:xfrm>
            <a:off x="604837" y="191453"/>
            <a:ext cx="13207365" cy="7452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ru-RU" sz="365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Преимущества данной формы КТП</a:t>
            </a:r>
            <a:endParaRPr lang="en-US" sz="365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 0"/>
          <p:cNvSpPr/>
          <p:nvPr/>
        </p:nvSpPr>
        <p:spPr>
          <a:xfrm>
            <a:off x="757237" y="343853"/>
            <a:ext cx="13207365" cy="11703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endParaRPr lang="en-US" sz="365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74127" y="1315844"/>
          <a:ext cx="1052675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993"/>
                <a:gridCol w="7790758"/>
              </a:tblGrid>
              <a:tr h="370840">
                <a:tc>
                  <a:txBody>
                    <a:bodyPr/>
                    <a:lstStyle/>
                    <a:p>
                      <a:pPr marL="34290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Times New Roman" panose="02020603050405020304"/>
                        </a:rPr>
                        <a:t>Четкость и структура</a:t>
                      </a:r>
                      <a:endParaRPr lang="ru-RU" sz="1800" dirty="0">
                        <a:latin typeface="Century" panose="02040604050505020304" pitchFamily="18" charset="0"/>
                        <a:ea typeface="Times New Roman" panose="02020603050405020304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0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Times New Roman" panose="02020603050405020304"/>
                        </a:rPr>
                        <a:t>Сразу видно, какие занятия, по каким областям и подразделам, в какой день недели запланированы. Педагог видит свою нагрузку наглядно.</a:t>
                      </a:r>
                      <a:endParaRPr lang="ru-RU" sz="1800" b="0" dirty="0">
                        <a:latin typeface="Century" panose="02040604050505020304" pitchFamily="18" charset="0"/>
                        <a:ea typeface="Times New Roman" panose="02020603050405020304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Times New Roman" panose="02020603050405020304"/>
                        </a:rPr>
                        <a:t>Содержательная определенность:</a:t>
                      </a:r>
                      <a:endParaRPr lang="ru-RU" sz="1800" dirty="0">
                        <a:latin typeface="Century" panose="02040604050505020304" pitchFamily="18" charset="0"/>
                        <a:ea typeface="Times New Roman" panose="02020603050405020304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Times New Roman" panose="02020603050405020304"/>
                        </a:rPr>
                        <a:t>Для каждого занятия есть тема, ключевые элементы содержания (что именно узнают дети) и форма проведения (как будем это делать: беседа, практикум, мастерская, наблюдение). </a:t>
                      </a:r>
                      <a:endParaRPr lang="ru-RU" sz="1800" dirty="0">
                        <a:latin typeface="Century" panose="02040604050505020304" pitchFamily="18" charset="0"/>
                        <a:ea typeface="Times New Roman" panose="02020603050405020304"/>
                      </a:endParaRPr>
                    </a:p>
                    <a:p>
                      <a:pPr marL="34290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800" dirty="0">
                        <a:latin typeface="Century" panose="02040604050505020304" pitchFamily="18" charset="0"/>
                        <a:ea typeface="Times New Roman" panose="02020603050405020304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Times New Roman" panose="02020603050405020304"/>
                        </a:rPr>
                        <a:t>Интеграция парциальных программ, которые содержатся в</a:t>
                      </a:r>
                      <a:r>
                        <a:rPr lang="ru-RU" sz="1800" b="1" baseline="0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Times New Roman" panose="02020603050405020304"/>
                        </a:rPr>
                        <a:t> ЧФУ</a:t>
                      </a:r>
                      <a:endParaRPr lang="ru-RU" sz="1800" dirty="0">
                        <a:latin typeface="Century" panose="02040604050505020304" pitchFamily="18" charset="0"/>
                        <a:ea typeface="Times New Roman" panose="02020603050405020304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Times New Roman" panose="02020603050405020304"/>
                        </a:rPr>
                        <a:t>Например, финансовая грамотность – в занятие по "Трудовому воспитанию" . Региональный компонент – в "Окружающий мир" или "Социальные отношения". Парциальная программа «</a:t>
                      </a:r>
                      <a:r>
                        <a:rPr lang="ru-RU" sz="1800" dirty="0" err="1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Times New Roman" panose="02020603050405020304"/>
                        </a:rPr>
                        <a:t>Игралочка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Times New Roman" panose="02020603050405020304"/>
                        </a:rPr>
                        <a:t>»– в занятия по "Математическим представлениям"</a:t>
                      </a:r>
                      <a:endParaRPr lang="ru-RU" sz="1800" dirty="0">
                        <a:latin typeface="Century" panose="02040604050505020304" pitchFamily="18" charset="0"/>
                        <a:ea typeface="Times New Roman" panose="02020603050405020304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Calibri" panose="020F0502020204030204"/>
                        </a:rPr>
                        <a:t>Гибкость образовательного</a:t>
                      </a:r>
                      <a:r>
                        <a:rPr lang="ru-RU" sz="1800" b="1" baseline="0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Calibri" panose="020F0502020204030204"/>
                        </a:rPr>
                        <a:t> процесса</a:t>
                      </a:r>
                      <a:r>
                        <a:rPr lang="ru-RU" sz="1800" b="1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Calibri" panose="020F0502020204030204"/>
                        </a:rPr>
                        <a:t>:</a:t>
                      </a:r>
                      <a:endParaRPr lang="ru-RU" sz="1800" dirty="0">
                        <a:latin typeface="Century" panose="020406040505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Times New Roman" panose="02020603050405020304"/>
                        </a:rPr>
                        <a:t>Занятие по "Природе" легко вынести на прогулку в форме наблюдения (если этого требуют</a:t>
                      </a:r>
                      <a:r>
                        <a:rPr lang="ru-RU" sz="1800" baseline="0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Times New Roman" panose="02020603050405020304"/>
                        </a:rPr>
                        <a:t> элементы содержания)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Times New Roman" panose="02020603050405020304"/>
                        </a:rPr>
                        <a:t>. </a:t>
                      </a:r>
                      <a:r>
                        <a:rPr lang="ru-RU" sz="1800" dirty="0">
                          <a:solidFill>
                            <a:srgbClr val="404040"/>
                          </a:solidFill>
                          <a:latin typeface="Century" panose="02040604050505020304" pitchFamily="18" charset="0"/>
                          <a:ea typeface="Calibri" panose="020F0502020204030204"/>
                        </a:rPr>
                        <a:t>Если вдруг погода не позволяет провести запланированное наблюдение – можно быстро перестроиться на беседу с демонстрацией материала в группе. Если дети на занятии по изобразительной деятельности увлеклись и не успевают – можно спокойно продолжить в свободное время. </a:t>
                      </a:r>
                      <a:endParaRPr lang="ru-RU" sz="1800" dirty="0">
                        <a:latin typeface="Century" panose="020406040505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620"/>
            <a:ext cx="14630400" cy="8229600"/>
          </a:xfrm>
          <a:prstGeom prst="rect">
            <a:avLst/>
          </a:prstGeom>
          <a:noFill/>
        </p:spPr>
      </p:pic>
      <p:sp>
        <p:nvSpPr>
          <p:cNvPr id="3" name="Text 0"/>
          <p:cNvSpPr/>
          <p:nvPr/>
        </p:nvSpPr>
        <p:spPr>
          <a:xfrm>
            <a:off x="604837" y="191453"/>
            <a:ext cx="13207365" cy="7452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ru-RU" sz="3650" b="1" u="sng" dirty="0">
                <a:solidFill>
                  <a:srgbClr val="FF0000"/>
                </a:solidFill>
                <a:latin typeface="Century" panose="02040604050505020304" pitchFamily="18" charset="0"/>
              </a:rPr>
              <a:t>КТП – это не революция!</a:t>
            </a:r>
            <a:endParaRPr lang="en-US" sz="3650" b="1" u="sng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4838" y="936702"/>
          <a:ext cx="13066558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6558"/>
              </a:tblGrid>
              <a:tr h="5675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Он 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не отменяет режимные моменты, культурные практики, самостоятельную деятельность детей, вашу работу по созданию развивающей среды.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Все это было, есть и должно оставаться 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образовательном процессе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!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Он 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не добавляет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вам принципиально новой работы. Он просто 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систематизирует и делает более наглядным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то, что вы и так планируете – ваши занятия.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Он 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помогает наглядно увидеть и проверить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, как распределена образовательная нагрузка по областям, соответствует ли она нормативам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СанПиН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.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Он 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служит удобной основой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для написания ваших конспектов занятий (если педагогу это необходимо).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Он 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облегчает интеграцию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требований ФОП ДО, ваших парциальных программ и регионального компонента в ежедневную практику.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Он 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может стать полезным инструментом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для внутреннего контроля и анализа вашей работы.</a:t>
                      </a:r>
                      <a:endParaRPr kumimoji="0" lang="ru-RU" sz="5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2" name="Text 0"/>
          <p:cNvSpPr/>
          <p:nvPr/>
        </p:nvSpPr>
        <p:spPr>
          <a:xfrm>
            <a:off x="5517019" y="39648"/>
            <a:ext cx="4615737" cy="623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endParaRPr lang="ru-RU" sz="400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  <a:cs typeface="Barlow Bold" panose="00000800000000000000" pitchFamily="34" charset="-120"/>
            </a:endParaRPr>
          </a:p>
          <a:p>
            <a:pPr marL="0" indent="0" algn="ctr">
              <a:lnSpc>
                <a:spcPts val="4900"/>
              </a:lnSpc>
              <a:buNone/>
            </a:pPr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Как рационально распределить </a:t>
            </a:r>
            <a:endParaRPr lang="ru-RU" sz="400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  <a:cs typeface="Barlow Bold" panose="00000800000000000000" pitchFamily="34" charset="-120"/>
            </a:endParaRPr>
          </a:p>
          <a:p>
            <a:pPr marL="0" indent="0" algn="ctr">
              <a:lnSpc>
                <a:spcPts val="4900"/>
              </a:lnSpc>
              <a:buNone/>
            </a:pPr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образовательную нагрузку?</a:t>
            </a:r>
            <a:endParaRPr lang="en-US" sz="40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943099" y="2509599"/>
            <a:ext cx="4772153" cy="22745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В современном дошкольном образовании остро </a:t>
            </a:r>
            <a:r>
              <a:rPr lang="en-US" sz="2000" dirty="0" err="1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стоит</a:t>
            </a:r>
            <a:r>
              <a:rPr lang="en-US" sz="20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</a:t>
            </a:r>
            <a:r>
              <a:rPr lang="ru-RU" sz="20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проблема</a:t>
            </a:r>
            <a:r>
              <a:rPr lang="en-US" sz="20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рационального распределения образовательной </a:t>
            </a:r>
            <a:r>
              <a:rPr lang="en-US" sz="2000" dirty="0" err="1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нагрузки</a:t>
            </a:r>
            <a:r>
              <a:rPr lang="en-US" sz="20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</a:t>
            </a:r>
            <a:r>
              <a:rPr lang="ru-RU" sz="20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в рамках составления модели недели</a:t>
            </a:r>
            <a:r>
              <a:rPr lang="en-US" sz="20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. Образовательная  нагрузка не просто должна соответствовать таким нормативным документам, как ФОП ДО и СанПиН, но и отражать равноценность  образовательных областей.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465118" y="6660573"/>
            <a:ext cx="12844549" cy="11372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2800" b="1" u="sng" dirty="0" err="1">
                <a:solidFill>
                  <a:srgbClr val="FF0000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Цель</a:t>
            </a:r>
            <a:r>
              <a:rPr lang="en-US" sz="2800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</a:t>
            </a:r>
            <a:r>
              <a:rPr lang="en-US" sz="20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</a:t>
            </a:r>
            <a:endParaRPr lang="ru-RU" sz="2000" dirty="0">
              <a:solidFill>
                <a:srgbClr val="384653"/>
              </a:solidFill>
              <a:latin typeface="Century" panose="02040604050505020304" pitchFamily="18" charset="0"/>
              <a:ea typeface="Montserrat" panose="00000500000000000000" pitchFamily="34" charset="-122"/>
              <a:cs typeface="Montserrat" panose="00000500000000000000" pitchFamily="34" charset="-120"/>
            </a:endParaRPr>
          </a:p>
          <a:p>
            <a:pPr marL="0" indent="0" algn="ctr">
              <a:lnSpc>
                <a:spcPts val="29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— разработать</a:t>
            </a:r>
            <a:r>
              <a:rPr lang="en-US" sz="2000" b="1" dirty="0">
                <a:solidFill>
                  <a:srgbClr val="F44444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ПРИМЕРНУЮ</a:t>
            </a:r>
            <a:r>
              <a:rPr lang="en-US" sz="20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модель, своего рода "опорную схему" или "карту", которая поможет педагогам в планировании.</a:t>
            </a:r>
            <a:endParaRPr lang="en-US" sz="2000" dirty="0">
              <a:latin typeface="Century" panose="02040604050505020304" pitchFamily="18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590" y="3040380"/>
            <a:ext cx="473869" cy="47386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622393" y="3040380"/>
            <a:ext cx="4257199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Равноценность образовательных областей</a:t>
            </a:r>
            <a:endParaRPr lang="en-US" b="1" dirty="0">
              <a:latin typeface="Century" panose="020406040505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590" y="3703796"/>
            <a:ext cx="473869" cy="47386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622393" y="3786912"/>
            <a:ext cx="3882628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Практическая выполнимость</a:t>
            </a:r>
            <a:endParaRPr lang="en-US" sz="2000" dirty="0">
              <a:latin typeface="Century" panose="020406040505050203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590" y="4405074"/>
            <a:ext cx="473869" cy="47386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22393" y="4567237"/>
            <a:ext cx="2494359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ФОП ДО</a:t>
            </a:r>
            <a:endParaRPr lang="en-US" sz="2000" dirty="0">
              <a:latin typeface="Century" panose="02040604050505020304" pitchFamily="18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590" y="5098061"/>
            <a:ext cx="473869" cy="47386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622393" y="5260224"/>
            <a:ext cx="2494359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СанПиН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7" name="Text 7"/>
          <p:cNvSpPr/>
          <p:nvPr/>
        </p:nvSpPr>
        <p:spPr>
          <a:xfrm>
            <a:off x="12257841" y="1454759"/>
            <a:ext cx="2494359" cy="311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ru-RU" sz="24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</a:rPr>
              <a:t>Ориентиры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707679">
            <a:off x="12120408" y="1935936"/>
            <a:ext cx="604870" cy="10220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3" name="Text 0"/>
          <p:cNvSpPr/>
          <p:nvPr/>
        </p:nvSpPr>
        <p:spPr>
          <a:xfrm>
            <a:off x="604837" y="191453"/>
            <a:ext cx="13207365" cy="11703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ru-RU" sz="365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Полезные материалы</a:t>
            </a:r>
            <a:endParaRPr lang="en-US" sz="365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95" y="2787650"/>
            <a:ext cx="5430520" cy="3751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2785" y="2064385"/>
            <a:ext cx="8286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entury" panose="02040604050505020304" pitchFamily="18" charset="0"/>
              </a:rPr>
              <a:t>Чат о снижении </a:t>
            </a:r>
            <a:r>
              <a:rPr lang="ru-RU" sz="2000" b="1" dirty="0" err="1">
                <a:latin typeface="Century" panose="02040604050505020304" pitchFamily="18" charset="0"/>
              </a:rPr>
              <a:t>бюрнагрузки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endParaRPr lang="ru-RU" sz="2000" b="1" dirty="0">
              <a:latin typeface="Century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6956" y="2073277"/>
            <a:ext cx="432046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2" name="Text 0"/>
          <p:cNvSpPr/>
          <p:nvPr/>
        </p:nvSpPr>
        <p:spPr>
          <a:xfrm>
            <a:off x="4150446" y="384464"/>
            <a:ext cx="4712267" cy="623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48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От чего отталкивались?</a:t>
            </a:r>
            <a:endParaRPr lang="en-US" sz="48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8375073" y="2020917"/>
            <a:ext cx="5991130" cy="4366975"/>
            <a:chOff x="7554039" y="2835354"/>
            <a:chExt cx="6869572" cy="3635454"/>
          </a:xfrm>
        </p:grpSpPr>
        <p:sp>
          <p:nvSpPr>
            <p:cNvPr id="10" name="Shape 8"/>
            <p:cNvSpPr/>
            <p:nvPr/>
          </p:nvSpPr>
          <p:spPr>
            <a:xfrm>
              <a:off x="7554039" y="2876906"/>
              <a:ext cx="6325672" cy="3593902"/>
            </a:xfrm>
            <a:prstGeom prst="roundRect">
              <a:avLst>
                <a:gd name="adj" fmla="val 7913"/>
              </a:avLst>
            </a:prstGeom>
            <a:noFill/>
            <a:ln w="7620">
              <a:solidFill>
                <a:srgbClr val="000000">
                  <a:alpha val="8000"/>
                </a:srgbClr>
              </a:solidFill>
              <a:prstDash val="solid"/>
            </a:ln>
          </p:spPr>
        </p:sp>
        <p:grpSp>
          <p:nvGrpSpPr>
            <p:cNvPr id="52" name="Группа 51"/>
            <p:cNvGrpSpPr/>
            <p:nvPr/>
          </p:nvGrpSpPr>
          <p:grpSpPr>
            <a:xfrm>
              <a:off x="8113178" y="2835354"/>
              <a:ext cx="6310433" cy="3609976"/>
              <a:chOff x="7561658" y="2116931"/>
              <a:chExt cx="6310433" cy="3609976"/>
            </a:xfrm>
          </p:grpSpPr>
          <p:sp>
            <p:nvSpPr>
              <p:cNvPr id="11" name="Shape 9"/>
              <p:cNvSpPr/>
              <p:nvPr/>
            </p:nvSpPr>
            <p:spPr>
              <a:xfrm>
                <a:off x="7561658" y="2116931"/>
                <a:ext cx="6120885" cy="880468"/>
              </a:xfrm>
              <a:prstGeom prst="rect">
                <a:avLst/>
              </a:prstGeom>
              <a:solidFill>
                <a:srgbClr val="FFFFFF">
                  <a:alpha val="4000"/>
                </a:srgbClr>
              </a:solidFill>
            </p:spPr>
          </p:sp>
          <p:sp>
            <p:nvSpPr>
              <p:cNvPr id="12" name="Text 10"/>
              <p:cNvSpPr/>
              <p:nvPr/>
            </p:nvSpPr>
            <p:spPr>
              <a:xfrm>
                <a:off x="7751326" y="2269569"/>
                <a:ext cx="1699498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b="1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Возраст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13" name="Text 11"/>
              <p:cNvSpPr/>
              <p:nvPr/>
            </p:nvSpPr>
            <p:spPr>
              <a:xfrm>
                <a:off x="9837539" y="2269569"/>
                <a:ext cx="1695688" cy="6065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b="1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Длительность 1 занятия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14" name="Text 12"/>
              <p:cNvSpPr/>
              <p:nvPr/>
            </p:nvSpPr>
            <p:spPr>
              <a:xfrm>
                <a:off x="11919942" y="2269569"/>
                <a:ext cx="1762601" cy="6065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b="1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Макс. дневная нагрузка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15" name="Shape 13"/>
              <p:cNvSpPr/>
              <p:nvPr/>
            </p:nvSpPr>
            <p:spPr>
              <a:xfrm>
                <a:off x="7561659" y="2997398"/>
                <a:ext cx="6310432" cy="545902"/>
              </a:xfrm>
              <a:prstGeom prst="rect">
                <a:avLst/>
              </a:prstGeom>
              <a:solidFill>
                <a:srgbClr val="000000">
                  <a:alpha val="4000"/>
                </a:srgbClr>
              </a:solidFill>
            </p:spPr>
          </p:sp>
          <p:sp>
            <p:nvSpPr>
              <p:cNvPr id="16" name="Text 14"/>
              <p:cNvSpPr/>
              <p:nvPr/>
            </p:nvSpPr>
            <p:spPr>
              <a:xfrm>
                <a:off x="7751326" y="3118723"/>
                <a:ext cx="1699498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2-3 года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17" name="Text 15"/>
              <p:cNvSpPr/>
              <p:nvPr/>
            </p:nvSpPr>
            <p:spPr>
              <a:xfrm>
                <a:off x="9837539" y="3118723"/>
                <a:ext cx="1695688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10 мин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18" name="Text 16"/>
              <p:cNvSpPr/>
              <p:nvPr/>
            </p:nvSpPr>
            <p:spPr>
              <a:xfrm>
                <a:off x="11919942" y="3118723"/>
                <a:ext cx="1762601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20 мин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19" name="Shape 17"/>
              <p:cNvSpPr/>
              <p:nvPr/>
            </p:nvSpPr>
            <p:spPr>
              <a:xfrm>
                <a:off x="7561659" y="3543300"/>
                <a:ext cx="6310432" cy="545902"/>
              </a:xfrm>
              <a:prstGeom prst="rect">
                <a:avLst/>
              </a:prstGeom>
              <a:solidFill>
                <a:srgbClr val="FFFFFF">
                  <a:alpha val="4000"/>
                </a:srgbClr>
              </a:solidFill>
            </p:spPr>
          </p:sp>
          <p:sp>
            <p:nvSpPr>
              <p:cNvPr id="20" name="Text 18"/>
              <p:cNvSpPr/>
              <p:nvPr/>
            </p:nvSpPr>
            <p:spPr>
              <a:xfrm>
                <a:off x="7751326" y="3664625"/>
                <a:ext cx="1699498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3-4 года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21" name="Text 19"/>
              <p:cNvSpPr/>
              <p:nvPr/>
            </p:nvSpPr>
            <p:spPr>
              <a:xfrm>
                <a:off x="9837539" y="3664625"/>
                <a:ext cx="1695688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15 мин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22" name="Text 20"/>
              <p:cNvSpPr/>
              <p:nvPr/>
            </p:nvSpPr>
            <p:spPr>
              <a:xfrm>
                <a:off x="11919942" y="3664625"/>
                <a:ext cx="1762601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30 мин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23" name="Shape 21"/>
              <p:cNvSpPr/>
              <p:nvPr/>
            </p:nvSpPr>
            <p:spPr>
              <a:xfrm>
                <a:off x="7561659" y="4089202"/>
                <a:ext cx="6310432" cy="545902"/>
              </a:xfrm>
              <a:prstGeom prst="rect">
                <a:avLst/>
              </a:prstGeom>
              <a:solidFill>
                <a:srgbClr val="000000">
                  <a:alpha val="4000"/>
                </a:srgbClr>
              </a:solidFill>
            </p:spPr>
          </p:sp>
          <p:sp>
            <p:nvSpPr>
              <p:cNvPr id="24" name="Text 22"/>
              <p:cNvSpPr/>
              <p:nvPr/>
            </p:nvSpPr>
            <p:spPr>
              <a:xfrm>
                <a:off x="7751326" y="4210526"/>
                <a:ext cx="1699498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4-5 лет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25" name="Text 23"/>
              <p:cNvSpPr/>
              <p:nvPr/>
            </p:nvSpPr>
            <p:spPr>
              <a:xfrm>
                <a:off x="9837539" y="4210526"/>
                <a:ext cx="1695688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20 мин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26" name="Text 24"/>
              <p:cNvSpPr/>
              <p:nvPr/>
            </p:nvSpPr>
            <p:spPr>
              <a:xfrm>
                <a:off x="11919942" y="4210526"/>
                <a:ext cx="1762601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40 мин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27" name="Shape 25"/>
              <p:cNvSpPr/>
              <p:nvPr/>
            </p:nvSpPr>
            <p:spPr>
              <a:xfrm>
                <a:off x="7561659" y="4635103"/>
                <a:ext cx="6310432" cy="545902"/>
              </a:xfrm>
              <a:prstGeom prst="rect">
                <a:avLst/>
              </a:prstGeom>
              <a:solidFill>
                <a:srgbClr val="FFFFFF">
                  <a:alpha val="4000"/>
                </a:srgbClr>
              </a:solidFill>
            </p:spPr>
          </p:sp>
          <p:sp>
            <p:nvSpPr>
              <p:cNvPr id="28" name="Text 26"/>
              <p:cNvSpPr/>
              <p:nvPr/>
            </p:nvSpPr>
            <p:spPr>
              <a:xfrm>
                <a:off x="7751326" y="4756428"/>
                <a:ext cx="1699498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5-6 лет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29" name="Text 27"/>
              <p:cNvSpPr/>
              <p:nvPr/>
            </p:nvSpPr>
            <p:spPr>
              <a:xfrm>
                <a:off x="9837539" y="4756428"/>
                <a:ext cx="1695688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25 мин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30" name="Text 28"/>
              <p:cNvSpPr/>
              <p:nvPr/>
            </p:nvSpPr>
            <p:spPr>
              <a:xfrm>
                <a:off x="11919942" y="4756428"/>
                <a:ext cx="1762601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75 мин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31" name="Shape 29"/>
              <p:cNvSpPr/>
              <p:nvPr/>
            </p:nvSpPr>
            <p:spPr>
              <a:xfrm>
                <a:off x="7561659" y="5181005"/>
                <a:ext cx="6310432" cy="545902"/>
              </a:xfrm>
              <a:prstGeom prst="rect">
                <a:avLst/>
              </a:prstGeom>
              <a:solidFill>
                <a:srgbClr val="000000">
                  <a:alpha val="4000"/>
                </a:srgbClr>
              </a:solidFill>
            </p:spPr>
          </p:sp>
          <p:sp>
            <p:nvSpPr>
              <p:cNvPr id="32" name="Text 30"/>
              <p:cNvSpPr/>
              <p:nvPr/>
            </p:nvSpPr>
            <p:spPr>
              <a:xfrm>
                <a:off x="7751326" y="5302329"/>
                <a:ext cx="1699498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6-7 лет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33" name="Text 31"/>
              <p:cNvSpPr/>
              <p:nvPr/>
            </p:nvSpPr>
            <p:spPr>
              <a:xfrm>
                <a:off x="9837539" y="5302329"/>
                <a:ext cx="1695688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30 мин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34" name="Text 32"/>
              <p:cNvSpPr/>
              <p:nvPr/>
            </p:nvSpPr>
            <p:spPr>
              <a:xfrm>
                <a:off x="11919942" y="5302329"/>
                <a:ext cx="1762601" cy="3032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350"/>
                  </a:lnSpc>
                  <a:buNone/>
                </a:pPr>
                <a:r>
                  <a:rPr lang="en-US" sz="1450" dirty="0">
                    <a:solidFill>
                      <a:srgbClr val="384653"/>
                    </a:solidFill>
                    <a:latin typeface="Century" panose="02040604050505020304" pitchFamily="18" charset="0"/>
                    <a:ea typeface="Montserrat" panose="00000500000000000000" pitchFamily="34" charset="-122"/>
                    <a:cs typeface="Montserrat" panose="00000500000000000000" pitchFamily="34" charset="-120"/>
                  </a:rPr>
                  <a:t>90 мин</a:t>
                </a:r>
                <a:endParaRPr lang="en-US" sz="1450" dirty="0">
                  <a:latin typeface="Century" panose="02040604050505020304" pitchFamily="18" charset="0"/>
                </a:endParaRPr>
              </a:p>
            </p:txBody>
          </p:sp>
        </p:grpSp>
      </p:grp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040004" y="1762102"/>
          <a:ext cx="7335069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5069"/>
              </a:tblGrid>
              <a:tr h="2040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 dirty="0" err="1">
                          <a:solidFill>
                            <a:srgbClr val="FF0000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Временные</a:t>
                      </a:r>
                      <a:r>
                        <a:rPr lang="en-US" sz="2400" b="1" u="sng" dirty="0">
                          <a:solidFill>
                            <a:srgbClr val="FF0000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 </a:t>
                      </a:r>
                      <a:r>
                        <a:rPr lang="en-US" sz="2400" b="1" u="sng" dirty="0" err="1">
                          <a:solidFill>
                            <a:srgbClr val="FF0000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рамки</a:t>
                      </a:r>
                      <a:endParaRPr lang="ru-RU" sz="2400" b="1" u="sng" dirty="0">
                        <a:solidFill>
                          <a:srgbClr val="FF0000"/>
                        </a:solidFill>
                        <a:latin typeface="Century" panose="02040604050505020304" pitchFamily="18" charset="0"/>
                        <a:ea typeface="Barlow Bold" panose="00000800000000000000" pitchFamily="34" charset="-122"/>
                        <a:cs typeface="Barlow Bold" panose="000008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1" u="sng" dirty="0">
                        <a:solidFill>
                          <a:srgbClr val="FF0000"/>
                        </a:solidFill>
                        <a:latin typeface="Century" panose="02040604050505020304" pitchFamily="18" charset="0"/>
                        <a:ea typeface="Barlow Bold" panose="00000800000000000000" pitchFamily="34" charset="-122"/>
                        <a:cs typeface="Barlow Bold" panose="000008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36 </a:t>
                      </a:r>
                      <a:r>
                        <a:rPr lang="en-US" sz="24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образовательных</a:t>
                      </a:r>
                      <a:r>
                        <a:rPr lang="en-US" sz="24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недель</a:t>
                      </a:r>
                      <a:r>
                        <a:rPr lang="en-US" sz="24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в </a:t>
                      </a:r>
                      <a:r>
                        <a:rPr lang="en-US" sz="24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году</a:t>
                      </a:r>
                      <a:r>
                        <a:rPr lang="en-US" sz="24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(9 </a:t>
                      </a:r>
                      <a:r>
                        <a:rPr lang="en-US" sz="24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месяцев</a:t>
                      </a:r>
                      <a:r>
                        <a:rPr lang="en-US" sz="24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).</a:t>
                      </a:r>
                      <a:endParaRPr lang="ru-RU" sz="2400" b="1" dirty="0">
                        <a:solidFill>
                          <a:srgbClr val="384653"/>
                        </a:solidFill>
                        <a:latin typeface="Century" panose="02040604050505020304" pitchFamily="18" charset="0"/>
                        <a:ea typeface="Montserrat" panose="00000500000000000000" pitchFamily="34" charset="-122"/>
                        <a:cs typeface="Montserrat" panose="000005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>
                        <a:latin typeface="Century" panose="02040604050505020304" pitchFamily="18" charset="0"/>
                      </a:endParaRPr>
                    </a:p>
                    <a:p>
                      <a:pPr marL="342900" indent="-342900" algn="l">
                        <a:lnSpc>
                          <a:spcPts val="2350"/>
                        </a:lnSpc>
                        <a:buSzPct val="100000"/>
                        <a:buNone/>
                      </a:pPr>
                      <a:r>
                        <a:rPr lang="en-US" sz="24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Лето</a:t>
                      </a:r>
                      <a:r>
                        <a:rPr lang="en-US" sz="24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= </a:t>
                      </a:r>
                      <a:r>
                        <a:rPr lang="en-US" sz="24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оздоровительная</a:t>
                      </a:r>
                      <a:r>
                        <a:rPr lang="en-US" sz="24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кампания</a:t>
                      </a:r>
                      <a:r>
                        <a:rPr lang="en-US" sz="24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endParaRPr lang="ru-RU" sz="2400" b="1" dirty="0">
                        <a:solidFill>
                          <a:srgbClr val="384653"/>
                        </a:solidFill>
                        <a:latin typeface="Century" panose="02040604050505020304" pitchFamily="18" charset="0"/>
                        <a:ea typeface="Montserrat" panose="00000500000000000000" pitchFamily="34" charset="-122"/>
                        <a:cs typeface="Montserrat" panose="00000500000000000000" pitchFamily="34" charset="-120"/>
                      </a:endParaRPr>
                    </a:p>
                    <a:p>
                      <a:pPr marL="342900" indent="-342900" algn="l">
                        <a:lnSpc>
                          <a:spcPts val="2350"/>
                        </a:lnSpc>
                        <a:buSzPct val="100000"/>
                      </a:pPr>
                      <a:r>
                        <a:rPr lang="en-US" sz="24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минимум</a:t>
                      </a:r>
                      <a:r>
                        <a:rPr lang="en-US" sz="24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регламентированных</a:t>
                      </a:r>
                      <a:r>
                        <a:rPr lang="ru-RU" sz="2400" b="1" baseline="0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занятий</a:t>
                      </a:r>
                      <a:r>
                        <a:rPr lang="en-US" sz="24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).</a:t>
                      </a:r>
                      <a:endParaRPr lang="en-US" sz="2400" b="1" dirty="0"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u="sng" dirty="0">
                        <a:latin typeface="Century" panose="02040604050505020304" pitchFamily="18" charset="0"/>
                      </a:endParaRP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err="1">
                          <a:solidFill>
                            <a:srgbClr val="FF0000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Нормативный</a:t>
                      </a:r>
                      <a:r>
                        <a:rPr lang="en-US" sz="2000" b="1" u="sng" dirty="0">
                          <a:solidFill>
                            <a:srgbClr val="FF0000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 </a:t>
                      </a:r>
                      <a:r>
                        <a:rPr lang="en-US" sz="2000" b="1" u="sng" dirty="0" err="1">
                          <a:solidFill>
                            <a:srgbClr val="FF0000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ориентир</a:t>
                      </a:r>
                      <a:r>
                        <a:rPr lang="en-US" sz="2000" b="1" u="sng" dirty="0">
                          <a:solidFill>
                            <a:srgbClr val="FF0000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: </a:t>
                      </a:r>
                      <a:endParaRPr lang="ru-RU" sz="2000" b="1" u="sng" dirty="0">
                        <a:solidFill>
                          <a:srgbClr val="FF0000"/>
                        </a:solidFill>
                        <a:latin typeface="Century" panose="02040604050505020304" pitchFamily="18" charset="0"/>
                        <a:ea typeface="Barlow Bold" panose="00000800000000000000" pitchFamily="34" charset="-122"/>
                        <a:cs typeface="Barlow Bold" panose="000008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u="sng" dirty="0" err="1">
                          <a:solidFill>
                            <a:srgbClr val="FF0000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СанПиН</a:t>
                      </a:r>
                      <a:r>
                        <a:rPr lang="en-US" sz="2000" b="1" u="sng" dirty="0">
                          <a:solidFill>
                            <a:srgbClr val="FF0000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 1.2.3685-21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entury" panose="02040604050505020304" pitchFamily="18" charset="0"/>
                          <a:ea typeface="Barlow Bold" panose="00000800000000000000" pitchFamily="34" charset="-122"/>
                          <a:cs typeface="Barlow Bold" panose="00000800000000000000" pitchFamily="34" charset="-120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entury" panose="02040604050505020304" pitchFamily="18" charset="0"/>
                        <a:ea typeface="Barlow Bold" panose="00000800000000000000" pitchFamily="34" charset="-122"/>
                        <a:cs typeface="Barlow Bold" panose="000008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hlinkClick r:id="rId2"/>
                        </a:rPr>
                        <a:t>"Гигиенические нормативы и требования к обеспечению безопасности и (или) безвредности для человека факторов среды обитания"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  <a:p>
                      <a:endParaRPr lang="ru-RU" sz="2000" b="1" u="sng" dirty="0">
                        <a:solidFill>
                          <a:srgbClr val="2E3C4E"/>
                        </a:solidFill>
                        <a:latin typeface="Century" panose="02040604050505020304" pitchFamily="18" charset="0"/>
                        <a:ea typeface="Barlow Bold" panose="00000800000000000000" pitchFamily="34" charset="-122"/>
                        <a:cs typeface="Barlow Bold" panose="000008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Данный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документ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регламентирует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как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длительность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одного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занятия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так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и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суммарную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дневную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нагрузку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для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разных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возрастных</a:t>
                      </a:r>
                      <a:r>
                        <a:rPr lang="en-US" sz="20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групп</a:t>
                      </a:r>
                      <a:r>
                        <a:rPr lang="en-US" sz="2000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.</a:t>
                      </a:r>
                      <a:endParaRPr lang="en-US" sz="2000" dirty="0">
                        <a:latin typeface="Century" panose="02040604050505020304" pitchFamily="18" charset="0"/>
                      </a:endParaRP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2" name="Text 0"/>
          <p:cNvSpPr/>
          <p:nvPr/>
        </p:nvSpPr>
        <p:spPr>
          <a:xfrm>
            <a:off x="758309" y="564951"/>
            <a:ext cx="13113782" cy="12470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9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От норм СанПиН к образовательной нагрузке по образовательным областям: Пример расчета</a:t>
            </a:r>
            <a:endParaRPr lang="en-US" sz="39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989027" y="2115264"/>
            <a:ext cx="10334107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Рассмотрим логику расчета на примере подготовительной группы (6-7 лет), чтобы понять, как нормы СанПиН трансформируются в недельную и годовую нагрузку.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3549075"/>
            <a:ext cx="1311378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350"/>
              </a:lnSpc>
              <a:buSzPct val="100000"/>
              <a:buFont typeface="+mj-lt"/>
              <a:buAutoNum type="arabicPeriod"/>
            </a:pP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8309" y="3884226"/>
            <a:ext cx="1311378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350"/>
              </a:lnSpc>
              <a:buSzPct val="100000"/>
              <a:buFont typeface="+mj-lt"/>
              <a:buAutoNum type="arabicPeriod" startAt="2"/>
            </a:pP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8309" y="4221897"/>
            <a:ext cx="1311378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350"/>
              </a:lnSpc>
              <a:buSzPct val="100000"/>
              <a:buFont typeface="+mj-lt"/>
              <a:buAutoNum type="arabicPeriod" startAt="3"/>
            </a:pP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57669" y="4557048"/>
            <a:ext cx="1311378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350"/>
              </a:lnSpc>
              <a:buSzPct val="100000"/>
              <a:buFont typeface="+mj-lt"/>
              <a:buAutoNum type="arabicPeriod" startAt="4"/>
            </a:pP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57669" y="4894719"/>
            <a:ext cx="1311378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350"/>
              </a:lnSpc>
              <a:buSzPct val="100000"/>
              <a:buFont typeface="+mj-lt"/>
              <a:buAutoNum type="arabicPeriod" startAt="5"/>
            </a:pP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57669" y="5248307"/>
            <a:ext cx="1311378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350"/>
              </a:lnSpc>
              <a:buSzPct val="100000"/>
              <a:buFont typeface="+mj-lt"/>
              <a:buAutoNum type="arabicPeriod" startAt="6"/>
            </a:pP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8309" y="5636623"/>
            <a:ext cx="1311378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350"/>
              </a:lnSpc>
              <a:buSzPct val="100000"/>
              <a:buFont typeface="+mj-lt"/>
              <a:buAutoNum type="arabicPeriod" startAt="7"/>
            </a:pP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8309" y="6024939"/>
            <a:ext cx="1311378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350"/>
              </a:lnSpc>
              <a:buSzPct val="100000"/>
              <a:buFont typeface="+mj-lt"/>
              <a:buAutoNum type="arabicPeriod" startAt="8"/>
            </a:pP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88596" y="6889492"/>
            <a:ext cx="13113782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Ключевой акцент:</a:t>
            </a:r>
            <a:r>
              <a:rPr lang="en-US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Этот расчет носит </a:t>
            </a:r>
            <a:r>
              <a:rPr lang="en-US" b="1" dirty="0">
                <a:solidFill>
                  <a:srgbClr val="F44444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ПРИМЕРНЫЙ</a:t>
            </a:r>
            <a:r>
              <a:rPr lang="en-US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характер! </a:t>
            </a:r>
            <a:endParaRPr lang="ru-RU" dirty="0">
              <a:solidFill>
                <a:srgbClr val="384653"/>
              </a:solidFill>
              <a:latin typeface="Century" panose="02040604050505020304" pitchFamily="18" charset="0"/>
              <a:ea typeface="Montserrat" panose="00000500000000000000" pitchFamily="34" charset="-122"/>
              <a:cs typeface="Montserrat" panose="00000500000000000000" pitchFamily="34" charset="-120"/>
            </a:endParaRPr>
          </a:p>
          <a:p>
            <a:pPr marL="0" indent="0" algn="ctr">
              <a:lnSpc>
                <a:spcPts val="2350"/>
              </a:lnSpc>
              <a:buNone/>
            </a:pPr>
            <a:r>
              <a:rPr lang="en-US" dirty="0" err="1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Он</a:t>
            </a:r>
            <a:r>
              <a:rPr lang="en-US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служит ориентиром, а не жестким правилом</a:t>
            </a:r>
            <a:r>
              <a:rPr lang="en-US" sz="145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.</a:t>
            </a:r>
            <a:endParaRPr lang="en-US" sz="1450" dirty="0">
              <a:latin typeface="Century" panose="020406040505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79906" y="3021719"/>
          <a:ext cx="974322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3228"/>
              </a:tblGrid>
              <a:tr h="2614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Макс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. в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день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: 90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мин</a:t>
                      </a:r>
                      <a:endParaRPr lang="ru-RU" sz="2800" b="1" dirty="0">
                        <a:solidFill>
                          <a:srgbClr val="384653"/>
                        </a:solidFill>
                        <a:latin typeface="Century" panose="02040604050505020304" pitchFamily="18" charset="0"/>
                        <a:ea typeface="Montserrat" panose="00000500000000000000" pitchFamily="34" charset="-122"/>
                        <a:cs typeface="Montserrat" panose="00000500000000000000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Макс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. 1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занятие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: 30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мин</a:t>
                      </a:r>
                      <a:endParaRPr lang="en-US" sz="2800" b="1" dirty="0"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Занятий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в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день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: 90 / 30 = 3</a:t>
                      </a:r>
                      <a:endParaRPr lang="en-US" sz="2800" b="1" dirty="0"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Занятий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в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неделю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(5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дн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): 3 * 5 = 15</a:t>
                      </a:r>
                      <a:endParaRPr lang="en-US" sz="2800" b="1" dirty="0"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Занятий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за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год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(36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нед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): 15 * 36 = 540</a:t>
                      </a:r>
                      <a:endParaRPr lang="en-US" sz="2800" b="1" dirty="0"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Образовательных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областей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(ФОП ДО): 5</a:t>
                      </a:r>
                      <a:endParaRPr lang="en-US" sz="2800" b="1" dirty="0"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800" b="1" i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Примерно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на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область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за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год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: 540 / 5 = 108</a:t>
                      </a:r>
                      <a:endParaRPr lang="en-US" sz="2800" b="1" dirty="0">
                        <a:latin typeface="Century" panose="020406040505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800" b="1" i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Примерно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на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область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 в </a:t>
                      </a:r>
                      <a:r>
                        <a:rPr lang="en-US" sz="2800" b="1" dirty="0" err="1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неделю</a:t>
                      </a:r>
                      <a:r>
                        <a:rPr lang="en-US" sz="2800" b="1" dirty="0">
                          <a:solidFill>
                            <a:srgbClr val="384653"/>
                          </a:solidFill>
                          <a:latin typeface="Century" panose="02040604050505020304" pitchFamily="18" charset="0"/>
                          <a:ea typeface="Montserrat" panose="00000500000000000000" pitchFamily="34" charset="-122"/>
                          <a:cs typeface="Montserrat" panose="00000500000000000000" pitchFamily="34" charset="-120"/>
                        </a:rPr>
                        <a:t>: 108 / 36 ≈ 3</a:t>
                      </a:r>
                      <a:endParaRPr lang="en-US" sz="2800" b="1" dirty="0"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2" name="Text 0"/>
          <p:cNvSpPr/>
          <p:nvPr/>
        </p:nvSpPr>
        <p:spPr>
          <a:xfrm>
            <a:off x="1074182" y="323385"/>
            <a:ext cx="12797909" cy="623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4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Не все подразделы </a:t>
            </a:r>
            <a:r>
              <a:rPr lang="en-US" sz="4400" b="1" u="sng" dirty="0" err="1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требуют</a:t>
            </a:r>
            <a:r>
              <a:rPr lang="en-US" sz="44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 </a:t>
            </a:r>
            <a:endParaRPr lang="ru-RU" sz="440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  <a:cs typeface="Barlow Bold" panose="00000800000000000000" pitchFamily="34" charset="-120"/>
            </a:endParaRPr>
          </a:p>
          <a:p>
            <a:pPr marL="0" indent="0" algn="ctr">
              <a:lnSpc>
                <a:spcPts val="4900"/>
              </a:lnSpc>
              <a:buNone/>
            </a:pPr>
            <a:r>
              <a:rPr lang="en-US" sz="4400" b="1" u="sng" dirty="0" err="1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отдельного</a:t>
            </a:r>
            <a:r>
              <a:rPr lang="en-US" sz="44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 занятия!</a:t>
            </a:r>
            <a:endParaRPr lang="en-US" sz="44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2065209" y="1989654"/>
            <a:ext cx="11427766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При планировании важно понимать, что не каждый подраздел ФОП ДО обязательно должен быть выделен в отдельное занятие. Многие задачи могут быть решены через интеграцию в другие виды деятельности или в повседневной жизни группы.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58309" y="3112651"/>
            <a:ext cx="4244816" cy="3006804"/>
          </a:xfrm>
          <a:prstGeom prst="roundRect">
            <a:avLst>
              <a:gd name="adj" fmla="val 3649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49" y="3112651"/>
            <a:ext cx="91440" cy="300680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39297" y="3325058"/>
            <a:ext cx="3751421" cy="6234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Худ-эст развитие / Приобщение к искусству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39297" y="4239160"/>
            <a:ext cx="3751421" cy="15162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Интегрируется через ИЗО, музыку, театрализацию, создание развивающей среды. Явлется </a:t>
            </a:r>
            <a:r>
              <a:rPr lang="en-US" sz="1600" dirty="0" err="1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задачей.</a:t>
            </a:r>
            <a:r>
              <a:rPr lang="en-US" sz="1600" b="1" dirty="0" err="1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Не</a:t>
            </a:r>
            <a:r>
              <a:rPr lang="en-US" sz="1600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требуется отдельное занятие.</a:t>
            </a:r>
            <a:endParaRPr lang="en-US" sz="1600" dirty="0">
              <a:latin typeface="Century" panose="020406040505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92673" y="3112651"/>
            <a:ext cx="4244935" cy="3006804"/>
          </a:xfrm>
          <a:prstGeom prst="roundRect">
            <a:avLst>
              <a:gd name="adj" fmla="val 3649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13" y="3112651"/>
            <a:ext cx="91440" cy="300680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473660" y="3325058"/>
            <a:ext cx="3751540" cy="6234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СКР / </a:t>
            </a:r>
            <a:r>
              <a:rPr lang="ru-RU" sz="20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Формирование гражданственности и патриотизма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473660" y="4404732"/>
            <a:ext cx="3751540" cy="15162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Пронизывает  различные деятельности: беседы, праздники, проекты, другие занятия. Является задачей. </a:t>
            </a:r>
            <a:r>
              <a:rPr lang="en-US" sz="1600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Не требуется отдельное занятие.</a:t>
            </a:r>
            <a:endParaRPr lang="en-US" sz="1600" dirty="0">
              <a:latin typeface="Century" panose="02040604050505020304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9627156" y="3112651"/>
            <a:ext cx="4244816" cy="3006804"/>
          </a:xfrm>
          <a:prstGeom prst="roundRect">
            <a:avLst>
              <a:gd name="adj" fmla="val 3649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296" y="3112651"/>
            <a:ext cx="91440" cy="300680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908143" y="3325058"/>
            <a:ext cx="3751421" cy="15585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Речевое развитие  (форм. словаря, связная речь, зв. культура и грам.строй речи)/ Подготовка к грамоте (ст/подг)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9908143" y="4845664"/>
            <a:ext cx="3751421" cy="9097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Имеет специфику преемственности со школой. </a:t>
            </a:r>
            <a:r>
              <a:rPr lang="en-US" sz="1600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Часто логично отдельное занятие.</a:t>
            </a:r>
            <a:endParaRPr lang="en-US" sz="1600" dirty="0">
              <a:latin typeface="Century" panose="0204060405050502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2151532" y="6601522"/>
            <a:ext cx="11508032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b="1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Ключевой вывод:</a:t>
            </a:r>
            <a:r>
              <a:rPr lang="en-US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Важно различать задачи, </a:t>
            </a:r>
            <a:r>
              <a:rPr lang="en-US" dirty="0" err="1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требующие</a:t>
            </a:r>
            <a:r>
              <a:rPr lang="en-US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 </a:t>
            </a:r>
            <a:r>
              <a:rPr lang="ru-RU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отдельного занятия, </a:t>
            </a:r>
            <a:r>
              <a:rPr lang="en-US" dirty="0">
                <a:solidFill>
                  <a:srgbClr val="384653"/>
                </a:solidFill>
                <a:latin typeface="Century" panose="02040604050505020304" pitchFamily="18" charset="0"/>
                <a:ea typeface="Montserrat" panose="00000500000000000000" pitchFamily="34" charset="-122"/>
                <a:cs typeface="Montserrat" panose="00000500000000000000" pitchFamily="34" charset="-120"/>
              </a:rPr>
              <a:t>и задачи, решаемые через интеграцию и режимные моменты.</a:t>
            </a:r>
            <a:endParaRPr lang="en-US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39441"/>
            <a:ext cx="10129361" cy="623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2E3C4E"/>
                </a:solidFill>
                <a:latin typeface="Barlow Bold" panose="00000800000000000000" pitchFamily="34" charset="0"/>
                <a:ea typeface="Barlow Bold" panose="00000800000000000000" pitchFamily="34" charset="-122"/>
                <a:cs typeface="Barlow Bold" panose="00000800000000000000" pitchFamily="34" charset="-120"/>
              </a:rPr>
              <a:t>Примерные модели НОД по возрастам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58309" y="2242066"/>
            <a:ext cx="13113782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Представляем примерные модели недельного распределения НОД для различных возрастных групп. Эти модели служат основой для адаптации под конкретные условия и потребности вашей группы.</a:t>
            </a:r>
            <a:endParaRPr lang="en-US" sz="1450" dirty="0"/>
          </a:p>
        </p:txBody>
      </p:sp>
      <p:sp>
        <p:nvSpPr>
          <p:cNvPr id="4" name="Shape 2"/>
          <p:cNvSpPr/>
          <p:nvPr/>
        </p:nvSpPr>
        <p:spPr>
          <a:xfrm>
            <a:off x="758309" y="3061811"/>
            <a:ext cx="13113782" cy="3108603"/>
          </a:xfrm>
          <a:prstGeom prst="roundRect">
            <a:avLst>
              <a:gd name="adj" fmla="val 914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65929" y="3069431"/>
            <a:ext cx="13098542" cy="545902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6" name="Text 4"/>
          <p:cNvSpPr/>
          <p:nvPr/>
        </p:nvSpPr>
        <p:spPr>
          <a:xfrm>
            <a:off x="955715" y="3190756"/>
            <a:ext cx="289167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Возраст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4234101" y="3190756"/>
            <a:ext cx="288786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Занятий/нед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7508677" y="3190756"/>
            <a:ext cx="288786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Общее время/нед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10783252" y="3190756"/>
            <a:ext cx="289167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Примерное распределение</a:t>
            </a:r>
            <a:endParaRPr lang="en-US" sz="1450" dirty="0"/>
          </a:p>
        </p:txBody>
      </p:sp>
      <p:sp>
        <p:nvSpPr>
          <p:cNvPr id="10" name="Shape 8"/>
          <p:cNvSpPr/>
          <p:nvPr/>
        </p:nvSpPr>
        <p:spPr>
          <a:xfrm>
            <a:off x="765929" y="3615333"/>
            <a:ext cx="13098542" cy="849154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11" name="Text 9"/>
          <p:cNvSpPr/>
          <p:nvPr/>
        </p:nvSpPr>
        <p:spPr>
          <a:xfrm>
            <a:off x="955715" y="3736658"/>
            <a:ext cx="289167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Первая мл.гр (2-3г)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4234101" y="3736658"/>
            <a:ext cx="288786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10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7508677" y="3736658"/>
            <a:ext cx="288786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1ч 40мин (по 10мин)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10783252" y="3736658"/>
            <a:ext cx="2891671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СКР(общ):1, Позн:2, Речь:1, ХЭР:4, Физ:2</a:t>
            </a:r>
            <a:endParaRPr lang="en-US" sz="1450" dirty="0"/>
          </a:p>
        </p:txBody>
      </p:sp>
      <p:sp>
        <p:nvSpPr>
          <p:cNvPr id="15" name="Shape 13"/>
          <p:cNvSpPr/>
          <p:nvPr/>
        </p:nvSpPr>
        <p:spPr>
          <a:xfrm>
            <a:off x="765929" y="4464487"/>
            <a:ext cx="13098542" cy="849154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16" name="Text 14"/>
          <p:cNvSpPr/>
          <p:nvPr/>
        </p:nvSpPr>
        <p:spPr>
          <a:xfrm>
            <a:off x="955715" y="4585811"/>
            <a:ext cx="289167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Старшая гр (5-6л)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4234101" y="4585811"/>
            <a:ext cx="288786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15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7508677" y="4585811"/>
            <a:ext cx="288786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6ч 15мин (по 25мин)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10783252" y="4585811"/>
            <a:ext cx="2891671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СКР:3, Позн:4, Речь:2, ХЭР:4, Физ:2</a:t>
            </a:r>
            <a:endParaRPr lang="en-US" sz="1450" dirty="0"/>
          </a:p>
        </p:txBody>
      </p:sp>
      <p:sp>
        <p:nvSpPr>
          <p:cNvPr id="20" name="Shape 18"/>
          <p:cNvSpPr/>
          <p:nvPr/>
        </p:nvSpPr>
        <p:spPr>
          <a:xfrm>
            <a:off x="765929" y="5313640"/>
            <a:ext cx="13098542" cy="849154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21" name="Text 19"/>
          <p:cNvSpPr/>
          <p:nvPr/>
        </p:nvSpPr>
        <p:spPr>
          <a:xfrm>
            <a:off x="955715" y="5434965"/>
            <a:ext cx="289167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Подг. гр (6-7л)</a:t>
            </a:r>
            <a:endParaRPr lang="en-US" sz="1450" dirty="0"/>
          </a:p>
        </p:txBody>
      </p:sp>
      <p:sp>
        <p:nvSpPr>
          <p:cNvPr id="22" name="Text 20"/>
          <p:cNvSpPr/>
          <p:nvPr/>
        </p:nvSpPr>
        <p:spPr>
          <a:xfrm>
            <a:off x="4234101" y="5434965"/>
            <a:ext cx="288786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15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7508677" y="5434965"/>
            <a:ext cx="2887861" cy="3032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7ч 30мин (по 30мин)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10783252" y="5434965"/>
            <a:ext cx="2891671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Распределение ~ как в старшей</a:t>
            </a:r>
            <a:endParaRPr lang="en-US" sz="1450" dirty="0"/>
          </a:p>
        </p:txBody>
      </p:sp>
      <p:sp>
        <p:nvSpPr>
          <p:cNvPr id="25" name="Text 23"/>
          <p:cNvSpPr/>
          <p:nvPr/>
        </p:nvSpPr>
        <p:spPr>
          <a:xfrm>
            <a:off x="758309" y="6383655"/>
            <a:ext cx="13113782" cy="6065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Акцент:</a:t>
            </a: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 Эти модели </a:t>
            </a:r>
            <a:r>
              <a:rPr lang="en-US" sz="1450" dirty="0">
                <a:solidFill>
                  <a:srgbClr val="D5D5D8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ПРИМЕРНЫЕ</a:t>
            </a:r>
            <a:r>
              <a:rPr lang="en-US" sz="1450" dirty="0">
                <a:solidFill>
                  <a:srgbClr val="384653"/>
                </a:solidFill>
                <a:latin typeface="Montserrat" panose="00000500000000000000" pitchFamily="34" charset="0"/>
                <a:ea typeface="Montserrat" panose="00000500000000000000" pitchFamily="34" charset="-122"/>
                <a:cs typeface="Montserrat" panose="00000500000000000000" pitchFamily="34" charset="-120"/>
              </a:rPr>
              <a:t>! Они являются отправной точкой для вашего планирования и должны быть адаптированы с учетом особенностей детей и условий ДОУ.</a:t>
            </a:r>
            <a:endParaRPr lang="en-US" sz="1450" dirty="0"/>
          </a:p>
        </p:txBody>
      </p:sp>
      <p:pic>
        <p:nvPicPr>
          <p:cNvPr id="26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73549" y="1724634"/>
          <a:ext cx="13098542" cy="6328857"/>
        </p:xfrm>
        <a:graphic>
          <a:graphicData uri="http://schemas.openxmlformats.org/drawingml/2006/table">
            <a:tbl>
              <a:tblPr/>
              <a:tblGrid>
                <a:gridCol w="3360026"/>
                <a:gridCol w="3360026"/>
                <a:gridCol w="818658"/>
                <a:gridCol w="818658"/>
                <a:gridCol w="1056531"/>
                <a:gridCol w="1056531"/>
                <a:gridCol w="1314056"/>
                <a:gridCol w="1314056"/>
              </a:tblGrid>
              <a:tr h="37181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Образовательная область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Подраздел образовательной области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Неделя</a:t>
                      </a:r>
                      <a:endParaRPr lang="ru-RU" sz="1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Месяц (4 недели)</a:t>
                      </a:r>
                      <a:endParaRPr lang="ru-RU" sz="16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Год</a:t>
                      </a:r>
                      <a:endParaRPr lang="ru-RU" sz="16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(9 месяцев, 36 недель)</a:t>
                      </a:r>
                      <a:endParaRPr lang="ru-RU" sz="16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371816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Кол-во (раз)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</a:t>
                      </a:r>
                      <a:r>
                        <a:rPr lang="ru-RU" sz="16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продолж</a:t>
                      </a: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Общее количество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 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Общее количество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 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Социально-коммуникативное развитие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Социальные отношения 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 мин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 мин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 ч.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Познавательное развитие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Сенсорные эталоны и познавательные действия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 мин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 мин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 ч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4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Окружающий мир</a:t>
                      </a:r>
                      <a:r>
                        <a:rPr lang="en-US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Природа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 мин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 мин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 ч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Речевое развитие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Формирование словаря, связная речь, грамматический строй и звуковая культура речи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 мин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 мин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 ч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Художественно-эстетическое развитие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Рисование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 мин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 мин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 ч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4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Лепка</a:t>
                      </a:r>
                      <a:r>
                        <a:rPr lang="en-US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Конструирование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 мин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 мин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 ч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4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Музыкальная деятельность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 мин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80 мин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72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 ч.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Физическое развитие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 мин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80 мин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72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 ч.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ВСЕГО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 40 мин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 ч 40 мин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360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60 ч.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 0"/>
          <p:cNvSpPr/>
          <p:nvPr/>
        </p:nvSpPr>
        <p:spPr>
          <a:xfrm>
            <a:off x="1074182" y="323385"/>
            <a:ext cx="12797909" cy="623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Модель содержания КТП</a:t>
            </a:r>
            <a:endParaRPr lang="ru-RU" sz="400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  <a:cs typeface="Barlow Bold" panose="00000800000000000000" pitchFamily="34" charset="-120"/>
            </a:endParaRPr>
          </a:p>
          <a:p>
            <a:pPr marL="0" indent="0" algn="ctr">
              <a:lnSpc>
                <a:spcPts val="4900"/>
              </a:lnSpc>
              <a:buNone/>
            </a:pPr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</a:rPr>
              <a:t>первая младшая группа (2-3 года)</a:t>
            </a:r>
            <a:endParaRPr lang="en-US" sz="40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3" name="Text 0"/>
          <p:cNvSpPr/>
          <p:nvPr/>
        </p:nvSpPr>
        <p:spPr>
          <a:xfrm>
            <a:off x="1074182" y="323385"/>
            <a:ext cx="12797909" cy="623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4900"/>
              </a:lnSpc>
            </a:pPr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Модель содержания КТП</a:t>
            </a:r>
            <a:endParaRPr lang="ru-RU" sz="400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  <a:cs typeface="Barlow Bold" panose="00000800000000000000" pitchFamily="34" charset="-120"/>
            </a:endParaRPr>
          </a:p>
          <a:p>
            <a:pPr marL="0" indent="0" algn="ctr">
              <a:lnSpc>
                <a:spcPts val="4900"/>
              </a:lnSpc>
              <a:buNone/>
            </a:pPr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</a:rPr>
              <a:t>вторая младшая группа (3-4 года)</a:t>
            </a:r>
            <a:endParaRPr lang="en-US" sz="40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8280" y="1828800"/>
          <a:ext cx="13470676" cy="5977056"/>
        </p:xfrm>
        <a:graphic>
          <a:graphicData uri="http://schemas.openxmlformats.org/drawingml/2006/table">
            <a:tbl>
              <a:tblPr/>
              <a:tblGrid>
                <a:gridCol w="3455485"/>
                <a:gridCol w="3455485"/>
                <a:gridCol w="841916"/>
                <a:gridCol w="841916"/>
                <a:gridCol w="1086548"/>
                <a:gridCol w="1086548"/>
                <a:gridCol w="1351389"/>
                <a:gridCol w="1351389"/>
              </a:tblGrid>
              <a:tr h="56132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Образовательная область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Подраздел образовательной области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Неделя</a:t>
                      </a:r>
                      <a:endParaRPr lang="ru-RU" sz="1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Месяц (4 недели)</a:t>
                      </a:r>
                      <a:endParaRPr lang="ru-RU" sz="1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Год</a:t>
                      </a:r>
                      <a:endParaRPr lang="ru-RU" sz="1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(9 месяцев, 36 недель)</a:t>
                      </a:r>
                      <a:endParaRPr lang="ru-RU" sz="1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617844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Кол-во (раз)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Общее количество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 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Общее количество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 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Социально-коммуникативное развитие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Социальные отношения /Формирование основ гражданственности и патриотизма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 ч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Познавательное развитие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Математические представления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мин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 ч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8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Окружающий мир</a:t>
                      </a:r>
                      <a:r>
                        <a:rPr lang="en-US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Природа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 ч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Речевое развитие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Формирование словаря, связная речь, грамматический строй и звуковая культура речи, подготовка к обучению грамоте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 ч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Художественно-эстетическое развитие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Рисование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 ч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8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Лепка/аппликация (чередуется)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 ч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8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Музыкальная деятельность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ч.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72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 ч.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Физическое развитие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ч.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72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 ч.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ВСЕГО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ч. 30 мин.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 ч.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360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90 ч.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2" name="Text 0"/>
          <p:cNvSpPr/>
          <p:nvPr/>
        </p:nvSpPr>
        <p:spPr>
          <a:xfrm>
            <a:off x="1074182" y="11620"/>
            <a:ext cx="12797909" cy="623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4900"/>
              </a:lnSpc>
            </a:pPr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Модель содержания КТП</a:t>
            </a:r>
            <a:endParaRPr lang="ru-RU" sz="400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  <a:cs typeface="Barlow Bold" panose="00000800000000000000" pitchFamily="34" charset="-120"/>
            </a:endParaRPr>
          </a:p>
          <a:p>
            <a:pPr marL="0" indent="0" algn="ctr">
              <a:lnSpc>
                <a:spcPts val="4900"/>
              </a:lnSpc>
              <a:buNone/>
            </a:pPr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</a:rPr>
              <a:t>средняя группа (4-5 лет)</a:t>
            </a:r>
            <a:endParaRPr lang="en-US" sz="40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3314" y="1449655"/>
          <a:ext cx="13660220" cy="6458475"/>
        </p:xfrm>
        <a:graphic>
          <a:graphicData uri="http://schemas.openxmlformats.org/drawingml/2006/table">
            <a:tbl>
              <a:tblPr/>
              <a:tblGrid>
                <a:gridCol w="3504106"/>
                <a:gridCol w="3504106"/>
                <a:gridCol w="853764"/>
                <a:gridCol w="853764"/>
                <a:gridCol w="1101836"/>
                <a:gridCol w="1101836"/>
                <a:gridCol w="1370404"/>
                <a:gridCol w="1370404"/>
              </a:tblGrid>
              <a:tr h="6170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Образовательная область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Подраздел образовательной области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Неделя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Месяц (4 недели)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Год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(9 месяцев, 36 недель)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61704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Кол-во (раз)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Общее количество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 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Общее количество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 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Социально-коммуникативное развитие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Социальные отношения/Трудовое воспитание/Формирование основ гражданственности и патриотизма/Формирование основ безопасного поведения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 20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 ч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Познавательное развитие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Математические представления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 мин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 20 мнн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 ч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Окружающий мир</a:t>
                      </a:r>
                      <a:r>
                        <a:rPr lang="en-US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Природа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 мин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 20 мнн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 ч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Речевое развитие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Формирование словаря, связная речь, грамматический строй и звуковая культура речи, подготовка к обучению грамоте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 20 мнн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 ч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Художественно-эстетическое развитие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Рисование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 20 мнн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 ч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Лепка/аппликация (чередуется)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 ч 20 мнн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 ч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Музыкальная деятельность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 40 мин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72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24 ч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Физическое развитие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ч 40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72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24 ч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ВСЕГО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0556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 ч.20 мин.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 ч. 20 мин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360</a:t>
                      </a:r>
                      <a:endParaRPr lang="ru-RU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120 ч</a:t>
                      </a:r>
                      <a:endParaRPr lang="ru-RU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570" marR="60556" marT="60556" marB="605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3" name="Text 0"/>
          <p:cNvSpPr/>
          <p:nvPr/>
        </p:nvSpPr>
        <p:spPr>
          <a:xfrm>
            <a:off x="1074182" y="11620"/>
            <a:ext cx="12797909" cy="623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4900"/>
              </a:lnSpc>
            </a:pPr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  <a:cs typeface="Barlow Bold" panose="00000800000000000000" pitchFamily="34" charset="-120"/>
              </a:rPr>
              <a:t>Модель содержания КТП</a:t>
            </a:r>
            <a:endParaRPr lang="ru-RU" sz="4000" b="1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Barlow Bold" panose="00000800000000000000" pitchFamily="34" charset="-122"/>
              <a:cs typeface="Barlow Bold" panose="00000800000000000000" pitchFamily="34" charset="-120"/>
            </a:endParaRPr>
          </a:p>
          <a:p>
            <a:pPr marL="0" indent="0" algn="ctr">
              <a:lnSpc>
                <a:spcPts val="4900"/>
              </a:lnSpc>
              <a:buNone/>
            </a:pPr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Barlow Bold" panose="00000800000000000000" pitchFamily="34" charset="-122"/>
              </a:rPr>
              <a:t>старшая группа (5-6 лет)</a:t>
            </a:r>
            <a:endParaRPr lang="en-US" sz="40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9115" y="1371600"/>
          <a:ext cx="13916747" cy="6589353"/>
        </p:xfrm>
        <a:graphic>
          <a:graphicData uri="http://schemas.openxmlformats.org/drawingml/2006/table">
            <a:tbl>
              <a:tblPr/>
              <a:tblGrid>
                <a:gridCol w="2150798"/>
                <a:gridCol w="2951911"/>
                <a:gridCol w="2396260"/>
                <a:gridCol w="1288161"/>
                <a:gridCol w="1046631"/>
                <a:gridCol w="908614"/>
                <a:gridCol w="1288162"/>
                <a:gridCol w="1115640"/>
                <a:gridCol w="770570"/>
              </a:tblGrid>
              <a:tr h="4645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Образовательная область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Подраздел образовательной области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Неделя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Месяц (4 недели)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Год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(9 месяцев, 36 недель)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658661"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Кол-во (раз)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 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Общее количество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 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Общее количество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Общая продолж. 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2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Социально-коммуникативное развитие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Социальные отношения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25 мин.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 ч 40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29">
                <a:tc vMerge="1"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Трудовое воспитание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25 мин.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 ч 40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29">
                <a:tc vMerge="1"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Формирование основ безопасного поведения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25 мин.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 ч 40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2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Познавательное развитие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Математические представления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 ч 20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72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29">
                <a:tc vMerge="1"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Окружающий мир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25 мин.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 ч 40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29">
                <a:tc vMerge="1"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Природа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25 мин.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 ч 40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Речевое развитие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Формирование словаря, связная речь, грамматический строй и звуковая культура речи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25 мин.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 ч 40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29">
                <a:tc vMerge="1"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Подготовка к обучению грамоте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25 мин.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 ч 40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2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Художественно-эстетическое развитие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Рисование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25 мин.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 ч 40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29">
                <a:tc vMerge="1"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Лепка/аппликация (чередуется)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25 мин.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 ч 40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36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29">
                <a:tc vMerge="1"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Музыкальная деятельность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50 мин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 ч 20 мин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72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ч.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2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Физическое развитие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50 мин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40404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 ч 20 мин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72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ВСЕГО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18755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 ч. 15 мин.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60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25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540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225 ч.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344" marR="18755" marT="18755" marB="18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16327</Words>
  <Application>WPS Presentation</Application>
  <PresentationFormat>Произвольный</PresentationFormat>
  <Paragraphs>1481</Paragraphs>
  <Slides>20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71" baseType="lpstr">
      <vt:lpstr>Arial</vt:lpstr>
      <vt:lpstr>SimSun</vt:lpstr>
      <vt:lpstr>Wingdings</vt:lpstr>
      <vt:lpstr>Century</vt:lpstr>
      <vt:lpstr>Barlow Bold</vt:lpstr>
      <vt:lpstr>Barlow Bold</vt:lpstr>
      <vt:lpstr>Montserrat</vt:lpstr>
      <vt:lpstr>Montserrat</vt:lpstr>
      <vt:lpstr>Barlow Bold</vt:lpstr>
      <vt:lpstr>Montserrat</vt:lpstr>
      <vt:lpstr>Times New Roman</vt:lpstr>
      <vt:lpstr>Calibri</vt:lpstr>
      <vt:lpstr>Microsoft YaHei</vt:lpstr>
      <vt:lpstr>Arial Unicode MS</vt:lpstr>
      <vt:lpstr>Times New Roman</vt:lpstr>
      <vt:lpstr>Segoe UI</vt:lpstr>
      <vt:lpstr>Constantia</vt:lpstr>
      <vt:lpstr>Cormorant</vt:lpstr>
      <vt:lpstr>DejaVu Serif</vt:lpstr>
      <vt:lpstr>Franklin Gothic Medium</vt:lpstr>
      <vt:lpstr>Haettenschweiler</vt:lpstr>
      <vt:lpstr>Liberation Sans</vt:lpstr>
      <vt:lpstr>Linux Biolinum G</vt:lpstr>
      <vt:lpstr>Liberation Mono</vt:lpstr>
      <vt:lpstr>Ink Free</vt:lpstr>
      <vt:lpstr>Lucida Sans Unicode</vt:lpstr>
      <vt:lpstr>Microsoft YaHei UI</vt:lpstr>
      <vt:lpstr>Miriam Libre</vt:lpstr>
      <vt:lpstr>Monotype Corsiva</vt:lpstr>
      <vt:lpstr>Noto Serif Armenian</vt:lpstr>
      <vt:lpstr>Palatino Linotype</vt:lpstr>
      <vt:lpstr>Rubik</vt:lpstr>
      <vt:lpstr>Segoe UI Semilight</vt:lpstr>
      <vt:lpstr>Segoe UI Variable Display Semilight</vt:lpstr>
      <vt:lpstr>Sitka Subheading Semibold</vt:lpstr>
      <vt:lpstr>Trebuchet MS</vt:lpstr>
      <vt:lpstr>Century Gothic</vt:lpstr>
      <vt:lpstr>Frank Ruhl Hofshi</vt:lpstr>
      <vt:lpstr>Franklin Gothic Demi Cond</vt:lpstr>
      <vt:lpstr>Franklin Gothic Medium Cond</vt:lpstr>
      <vt:lpstr>Lucida Console</vt:lpstr>
      <vt:lpstr>MingLiU_MSCS-ExtB</vt:lpstr>
      <vt:lpstr>Nachlieli CLM</vt:lpstr>
      <vt:lpstr>Open Sans</vt:lpstr>
      <vt:lpstr>PT Astra Serif</vt:lpstr>
      <vt:lpstr>Segoe UI Semibold</vt:lpstr>
      <vt:lpstr>Segoe UI Variable Small Semilight</vt:lpstr>
      <vt:lpstr>Sitka Subheading</vt:lpstr>
      <vt:lpstr>STZhongsong</vt:lpstr>
      <vt:lpstr>Tahoma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Динара Аблятипо�</cp:lastModifiedBy>
  <cp:revision>134</cp:revision>
  <dcterms:created xsi:type="dcterms:W3CDTF">2025-08-17T13:08:00Z</dcterms:created>
  <dcterms:modified xsi:type="dcterms:W3CDTF">2025-11-12T17:56:40Z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B2F23A89343E4963A49640130B4C114F_12</vt:lpwstr>
  </property>
  <property fmtid="{D5CDD505-2E9C-101B-9397-08002B2CF9AE}" pid="3" name="KSOProductBuildVer">
    <vt:lpwstr>1049-12.2.0.23131</vt:lpwstr>
  </property>
</Properties>
</file>